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525" r:id="rId3"/>
    <p:sldId id="382" r:id="rId5"/>
    <p:sldId id="390" r:id="rId6"/>
    <p:sldId id="593" r:id="rId7"/>
    <p:sldId id="978" r:id="rId8"/>
    <p:sldId id="1128" r:id="rId9"/>
    <p:sldId id="1170" r:id="rId10"/>
    <p:sldId id="1171" r:id="rId11"/>
    <p:sldId id="1172" r:id="rId12"/>
    <p:sldId id="1173" r:id="rId13"/>
    <p:sldId id="964" r:id="rId14"/>
    <p:sldId id="1091" r:id="rId15"/>
    <p:sldId id="1138" r:id="rId16"/>
    <p:sldId id="1139" r:id="rId17"/>
    <p:sldId id="1174" r:id="rId18"/>
    <p:sldId id="1142" r:id="rId19"/>
    <p:sldId id="1175" r:id="rId20"/>
    <p:sldId id="1176" r:id="rId21"/>
    <p:sldId id="1149" r:id="rId22"/>
    <p:sldId id="1177" r:id="rId23"/>
    <p:sldId id="1178" r:id="rId24"/>
    <p:sldId id="1179" r:id="rId25"/>
    <p:sldId id="1154" r:id="rId26"/>
    <p:sldId id="1180" r:id="rId27"/>
    <p:sldId id="1181" r:id="rId28"/>
    <p:sldId id="1182" r:id="rId29"/>
    <p:sldId id="1183" r:id="rId30"/>
    <p:sldId id="1158" r:id="rId31"/>
    <p:sldId id="1184" r:id="rId32"/>
    <p:sldId id="1185" r:id="rId33"/>
    <p:sldId id="1162" r:id="rId34"/>
    <p:sldId id="1186" r:id="rId35"/>
    <p:sldId id="1187" r:id="rId36"/>
    <p:sldId id="1188" r:id="rId37"/>
    <p:sldId id="1165" r:id="rId38"/>
    <p:sldId id="1189" r:id="rId39"/>
    <p:sldId id="1190" r:id="rId40"/>
    <p:sldId id="1191" r:id="rId41"/>
    <p:sldId id="1192" r:id="rId42"/>
    <p:sldId id="1193" r:id="rId43"/>
    <p:sldId id="1194" r:id="rId44"/>
    <p:sldId id="1195" r:id="rId45"/>
    <p:sldId id="1196" r:id="rId46"/>
    <p:sldId id="1198" r:id="rId47"/>
    <p:sldId id="1197" r:id="rId48"/>
    <p:sldId id="1200" r:id="rId49"/>
    <p:sldId id="1199" r:id="rId50"/>
    <p:sldId id="1168" r:id="rId51"/>
    <p:sldId id="1201" r:id="rId52"/>
    <p:sldId id="1202" r:id="rId53"/>
    <p:sldId id="1203" r:id="rId54"/>
    <p:sldId id="1205" r:id="rId55"/>
    <p:sldId id="1206" r:id="rId56"/>
    <p:sldId id="1207" r:id="rId57"/>
    <p:sldId id="1208" r:id="rId58"/>
    <p:sldId id="1204" r:id="rId59"/>
    <p:sldId id="1209" r:id="rId60"/>
    <p:sldId id="1210" r:id="rId61"/>
    <p:sldId id="1211" r:id="rId62"/>
    <p:sldId id="1132" r:id="rId63"/>
    <p:sldId id="1212" r:id="rId64"/>
    <p:sldId id="1213" r:id="rId65"/>
    <p:sldId id="1214" r:id="rId66"/>
    <p:sldId id="1215" r:id="rId67"/>
    <p:sldId id="1216" r:id="rId68"/>
    <p:sldId id="1217" r:id="rId69"/>
    <p:sldId id="1219" r:id="rId70"/>
    <p:sldId id="1218" r:id="rId71"/>
    <p:sldId id="1220" r:id="rId72"/>
    <p:sldId id="483" r:id="rId73"/>
  </p:sldIdLst>
  <p:sldSz cx="9144000" cy="5143500" type="screen16x9"/>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8C5306"/>
    <a:srgbClr val="A96407"/>
    <a:srgbClr val="B86D08"/>
    <a:srgbClr val="CC0000"/>
    <a:srgbClr val="FFFB81"/>
    <a:srgbClr val="FE0000"/>
    <a:srgbClr val="FDFFEA"/>
    <a:srgbClr val="FCE4C4"/>
    <a:srgbClr val="B87D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03" autoAdjust="0"/>
    <p:restoredTop sz="97377" autoAdjust="0"/>
  </p:normalViewPr>
  <p:slideViewPr>
    <p:cSldViewPr>
      <p:cViewPr varScale="1">
        <p:scale>
          <a:sx n="101" d="100"/>
          <a:sy n="101" d="100"/>
        </p:scale>
        <p:origin x="126" y="384"/>
      </p:cViewPr>
      <p:guideLst>
        <p:guide orient="horz" pos="1637"/>
        <p:guide pos="2882"/>
      </p:guideLst>
    </p:cSldViewPr>
  </p:slideViewPr>
  <p:notesTextViewPr>
    <p:cViewPr>
      <p:scale>
        <a:sx n="1" d="1"/>
        <a:sy n="1" d="1"/>
      </p:scale>
      <p:origin x="0" y="0"/>
    </p:cViewPr>
  </p:notesTextViewPr>
  <p:sorterViewPr>
    <p:cViewPr>
      <p:scale>
        <a:sx n="146" d="100"/>
        <a:sy n="146" d="100"/>
      </p:scale>
      <p:origin x="0" y="0"/>
    </p:cViewPr>
  </p:sorterViewPr>
  <p:notesViewPr>
    <p:cSldViewPr>
      <p:cViewPr varScale="1">
        <p:scale>
          <a:sx n="65" d="100"/>
          <a:sy n="65" d="100"/>
        </p:scale>
        <p:origin x="-3408" y="-102"/>
      </p:cViewPr>
      <p:guideLst>
        <p:guide orient="horz" pos="2911"/>
        <p:guide pos="216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1.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67DD0A-9044-4D18-9C18-8B428ED9285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C6817-9CDC-4935-A4AC-27CF72BD8B27}"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387C70-E853-4894-BF07-D2F4B19C8F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A47F99-6ADC-4C80-99B3-D41D132752F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15" name="TextBox 14"/>
          <p:cNvSpPr txBox="1"/>
          <p:nvPr userDrawn="1"/>
        </p:nvSpPr>
        <p:spPr>
          <a:xfrm>
            <a:off x="3131840" y="409253"/>
            <a:ext cx="2880320" cy="600164"/>
          </a:xfrm>
          <a:prstGeom prst="rect">
            <a:avLst/>
          </a:prstGeom>
          <a:noFill/>
        </p:spPr>
        <p:txBody>
          <a:bodyPr wrap="square" rtlCol="0">
            <a:spAutoFit/>
          </a:bodyPr>
          <a:lstStyle/>
          <a:p>
            <a:pPr algn="ctr"/>
            <a:r>
              <a:rPr lang="zh-CN" altLang="en-US" sz="2100" dirty="0">
                <a:solidFill>
                  <a:schemeClr val="accent3"/>
                </a:solidFill>
              </a:rPr>
              <a:t>单击输入标题</a:t>
            </a:r>
            <a:endParaRPr lang="en-US" altLang="zh-CN" sz="2100" dirty="0">
              <a:solidFill>
                <a:schemeClr val="accent3"/>
              </a:solidFill>
            </a:endParaRPr>
          </a:p>
          <a:p>
            <a:pPr algn="ctr"/>
            <a:r>
              <a:rPr lang="zh-CN" altLang="en-US" sz="1100" dirty="0">
                <a:solidFill>
                  <a:schemeClr val="tx1">
                    <a:lumMod val="65000"/>
                    <a:lumOff val="35000"/>
                  </a:schemeClr>
                </a:solidFill>
              </a:rPr>
              <a:t>单击此处添加副标题或详细文本描述</a:t>
            </a:r>
            <a:endParaRPr lang="zh-CN" altLang="en-US" sz="1100" dirty="0">
              <a:solidFill>
                <a:schemeClr val="tx1">
                  <a:lumMod val="65000"/>
                  <a:lumOff val="35000"/>
                </a:schemeClr>
              </a:solidFill>
            </a:endParaRPr>
          </a:p>
        </p:txBody>
      </p:sp>
      <p:sp>
        <p:nvSpPr>
          <p:cNvPr id="16" name="TextBox 15"/>
          <p:cNvSpPr txBox="1"/>
          <p:nvPr userDrawn="1"/>
        </p:nvSpPr>
        <p:spPr>
          <a:xfrm>
            <a:off x="3131840" y="4587974"/>
            <a:ext cx="2880320" cy="338554"/>
          </a:xfrm>
          <a:prstGeom prst="rect">
            <a:avLst/>
          </a:prstGeom>
          <a:noFill/>
        </p:spPr>
        <p:txBody>
          <a:bodyPr wrap="square" rtlCol="0">
            <a:spAutoFit/>
          </a:bodyPr>
          <a:lstStyle/>
          <a:p>
            <a:pPr algn="ctr"/>
            <a:r>
              <a:rPr lang="en-US" altLang="zh-CN" sz="800" dirty="0">
                <a:ln>
                  <a:noFill/>
                </a:ln>
                <a:solidFill>
                  <a:schemeClr val="accent3"/>
                </a:solidFill>
              </a:rPr>
              <a:t>www.</a:t>
            </a:r>
            <a:r>
              <a:rPr lang="zh-CN" altLang="en-US" sz="800" dirty="0">
                <a:ln>
                  <a:noFill/>
                </a:ln>
                <a:solidFill>
                  <a:schemeClr val="accent3"/>
                </a:solidFill>
              </a:rPr>
              <a:t>企业网站</a:t>
            </a:r>
            <a:r>
              <a:rPr lang="en-US" altLang="zh-CN" sz="800" dirty="0">
                <a:ln>
                  <a:noFill/>
                </a:ln>
                <a:solidFill>
                  <a:schemeClr val="accent3"/>
                </a:solidFill>
              </a:rPr>
              <a:t>.com</a:t>
            </a:r>
            <a:endParaRPr lang="en-US" altLang="zh-CN" sz="800" dirty="0">
              <a:ln>
                <a:noFill/>
              </a:ln>
              <a:solidFill>
                <a:schemeClr val="accent3"/>
              </a:solidFill>
            </a:endParaRPr>
          </a:p>
          <a:p>
            <a:pPr algn="ctr"/>
            <a:r>
              <a:rPr lang="zh-CN" altLang="en-US" sz="800" dirty="0">
                <a:solidFill>
                  <a:schemeClr val="tx1">
                    <a:lumMod val="65000"/>
                    <a:lumOff val="35000"/>
                  </a:schemeClr>
                </a:solidFill>
              </a:rPr>
              <a:t>企业名称</a:t>
            </a:r>
            <a:r>
              <a:rPr lang="en-US" altLang="zh-CN" sz="800" dirty="0">
                <a:solidFill>
                  <a:schemeClr val="tx1">
                    <a:lumMod val="65000"/>
                    <a:lumOff val="35000"/>
                  </a:schemeClr>
                </a:solidFill>
              </a:rPr>
              <a:t>/</a:t>
            </a:r>
            <a:r>
              <a:rPr lang="zh-CN" altLang="en-US" sz="800" dirty="0">
                <a:solidFill>
                  <a:schemeClr val="tx1">
                    <a:lumMod val="65000"/>
                    <a:lumOff val="35000"/>
                  </a:schemeClr>
                </a:solidFill>
              </a:rPr>
              <a:t>宣传口号</a:t>
            </a:r>
            <a:r>
              <a:rPr lang="en-US" altLang="zh-CN" sz="800" dirty="0">
                <a:solidFill>
                  <a:schemeClr val="tx1">
                    <a:lumMod val="65000"/>
                    <a:lumOff val="35000"/>
                  </a:schemeClr>
                </a:solidFill>
              </a:rPr>
              <a:t>/</a:t>
            </a:r>
            <a:r>
              <a:rPr lang="zh-CN" altLang="en-US" sz="800" dirty="0">
                <a:solidFill>
                  <a:schemeClr val="tx1">
                    <a:lumMod val="65000"/>
                    <a:lumOff val="35000"/>
                  </a:schemeClr>
                </a:solidFill>
              </a:rPr>
              <a:t>企业标题</a:t>
            </a:r>
            <a:endParaRPr lang="zh-CN" altLang="en-US" sz="800" dirty="0">
              <a:solidFill>
                <a:schemeClr val="tx1">
                  <a:lumMod val="65000"/>
                  <a:lumOff val="35000"/>
                </a:schemeClr>
              </a:solidFill>
            </a:endParaRPr>
          </a:p>
        </p:txBody>
      </p:sp>
      <p:grpSp>
        <p:nvGrpSpPr>
          <p:cNvPr id="17" name="组合 16"/>
          <p:cNvGrpSpPr/>
          <p:nvPr userDrawn="1"/>
        </p:nvGrpSpPr>
        <p:grpSpPr>
          <a:xfrm>
            <a:off x="3419872" y="339502"/>
            <a:ext cx="246466" cy="384285"/>
            <a:chOff x="3579019" y="293633"/>
            <a:chExt cx="361957" cy="564356"/>
          </a:xfrm>
        </p:grpSpPr>
        <p:sp>
          <p:nvSpPr>
            <p:cNvPr id="18" name="任意多边形 17"/>
            <p:cNvSpPr/>
            <p:nvPr/>
          </p:nvSpPr>
          <p:spPr>
            <a:xfrm>
              <a:off x="3579019" y="433388"/>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661175" y="481752"/>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94504" y="293633"/>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795720" y="507901"/>
              <a:ext cx="145256" cy="235743"/>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flipH="1">
            <a:off x="5477662" y="339502"/>
            <a:ext cx="246466" cy="384285"/>
            <a:chOff x="3579019" y="293633"/>
            <a:chExt cx="361957" cy="564356"/>
          </a:xfrm>
        </p:grpSpPr>
        <p:sp>
          <p:nvSpPr>
            <p:cNvPr id="23" name="任意多边形 22"/>
            <p:cNvSpPr/>
            <p:nvPr/>
          </p:nvSpPr>
          <p:spPr>
            <a:xfrm>
              <a:off x="3579019" y="433388"/>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3661175" y="481752"/>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3594504" y="293633"/>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795720" y="507901"/>
              <a:ext cx="145256" cy="235743"/>
            </a:xfrm>
            <a:custGeom>
              <a:avLst/>
              <a:gdLst>
                <a:gd name="connsiteX0" fmla="*/ 0 w 230981"/>
                <a:gd name="connsiteY0" fmla="*/ 0 h 376237"/>
                <a:gd name="connsiteX1" fmla="*/ 230981 w 230981"/>
                <a:gd name="connsiteY1" fmla="*/ 376237 h 376237"/>
                <a:gd name="connsiteX0-1" fmla="*/ 0 w 145256"/>
                <a:gd name="connsiteY0-2" fmla="*/ 0 h 235743"/>
                <a:gd name="connsiteX1-3" fmla="*/ 145256 w 145256"/>
                <a:gd name="connsiteY1-4" fmla="*/ 235743 h 235743"/>
              </a:gdLst>
              <a:ahLst/>
              <a:cxnLst>
                <a:cxn ang="0">
                  <a:pos x="connsiteX0-1" y="connsiteY0-2"/>
                </a:cxn>
                <a:cxn ang="0">
                  <a:pos x="connsiteX1-3" y="connsiteY1-4"/>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userDrawn="1"/>
        </p:nvCxnSpPr>
        <p:spPr>
          <a:xfrm flipH="1">
            <a:off x="526183" y="690855"/>
            <a:ext cx="314015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5477662" y="690855"/>
            <a:ext cx="3140157"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526184" y="4749606"/>
            <a:ext cx="332573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292080" y="4749606"/>
            <a:ext cx="33257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8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88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88000">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88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88000">
                                          <p:cBhvr additive="base">
                                            <p:cTn id="11" dur="500" fill="hold"/>
                                            <p:tgtEl>
                                              <p:spTgt spid="16"/>
                                            </p:tgtEl>
                                            <p:attrNameLst>
                                              <p:attrName>ppt_x</p:attrName>
                                            </p:attrNameLst>
                                          </p:cBhvr>
                                          <p:tavLst>
                                            <p:tav tm="0">
                                              <p:val>
                                                <p:strVal val="#ppt_x"/>
                                              </p:val>
                                            </p:tav>
                                            <p:tav tm="100000">
                                              <p:val>
                                                <p:strVal val="#ppt_x"/>
                                              </p:val>
                                            </p:tav>
                                          </p:tavLst>
                                        </p:anim>
                                        <p:anim calcmode="lin" valueType="num" p14:bounceEnd="88000">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14:presetBounceEnd="88000">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14:bounceEnd="88000">
                                          <p:cBhvr additive="base">
                                            <p:cTn id="16" dur="500" fill="hold"/>
                                            <p:tgtEl>
                                              <p:spTgt spid="22"/>
                                            </p:tgtEl>
                                            <p:attrNameLst>
                                              <p:attrName>ppt_x</p:attrName>
                                            </p:attrNameLst>
                                          </p:cBhvr>
                                          <p:tavLst>
                                            <p:tav tm="0">
                                              <p:val>
                                                <p:strVal val="0-#ppt_w/2"/>
                                              </p:val>
                                            </p:tav>
                                            <p:tav tm="100000">
                                              <p:val>
                                                <p:strVal val="#ppt_x"/>
                                              </p:val>
                                            </p:tav>
                                          </p:tavLst>
                                        </p:anim>
                                        <p:anim calcmode="lin" valueType="num" p14:bounceEnd="88000">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14:presetBounceEnd="88000">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14:bounceEnd="88000">
                                          <p:cBhvr additive="base">
                                            <p:cTn id="20" dur="500" fill="hold"/>
                                            <p:tgtEl>
                                              <p:spTgt spid="17"/>
                                            </p:tgtEl>
                                            <p:attrNameLst>
                                              <p:attrName>ppt_x</p:attrName>
                                            </p:attrNameLst>
                                          </p:cBhvr>
                                          <p:tavLst>
                                            <p:tav tm="0">
                                              <p:val>
                                                <p:strVal val="1+#ppt_w/2"/>
                                              </p:val>
                                            </p:tav>
                                            <p:tav tm="100000">
                                              <p:val>
                                                <p:strVal val="#ppt_x"/>
                                              </p:val>
                                            </p:tav>
                                          </p:tavLst>
                                        </p:anim>
                                        <p:anim calcmode="lin" valueType="num" p14:bounceEnd="88000">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2" presetClass="entr" presetSubtype="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2" presetClass="entr" presetSubtype="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descr="C:\Users\asus\Desktop\0\图片2.png图片2"/>
          <p:cNvPicPr>
            <a:picLocks noChangeAspect="1"/>
          </p:cNvPicPr>
          <p:nvPr userDrawn="1"/>
        </p:nvPicPr>
        <p:blipFill>
          <a:blip r:embed="rId2"/>
          <a:srcRect l="857" r="857"/>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5" name="图片 4" descr="C:\Users\asus\Desktop\0\图片2.png图片2"/>
          <p:cNvPicPr>
            <a:picLocks noChangeAspect="1"/>
          </p:cNvPicPr>
          <p:nvPr userDrawn="1"/>
        </p:nvPicPr>
        <p:blipFill>
          <a:blip r:embed="rId2"/>
          <a:srcRect l="857" r="857"/>
          <a:stretch>
            <a:fillRect/>
          </a:stretch>
        </p:blipFill>
        <p:spPr>
          <a:xfrm>
            <a:off x="0" y="0"/>
            <a:ext cx="9144000" cy="5143500"/>
          </a:xfrm>
          <a:prstGeom prst="rect">
            <a:avLst/>
          </a:prstGeom>
        </p:spPr>
      </p:pic>
      <p:sp>
        <p:nvSpPr>
          <p:cNvPr id="11" name="矩形 10"/>
          <p:cNvSpPr/>
          <p:nvPr userDrawn="1"/>
        </p:nvSpPr>
        <p:spPr>
          <a:xfrm>
            <a:off x="390809" y="685142"/>
            <a:ext cx="8460000" cy="14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80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0757" y="66556"/>
            <a:ext cx="891125" cy="5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descr="C:\Users\asus\Desktop\0\图片2.png图片2"/>
          <p:cNvPicPr>
            <a:picLocks noChangeAspect="1"/>
          </p:cNvPicPr>
          <p:nvPr userDrawn="1"/>
        </p:nvPicPr>
        <p:blipFill>
          <a:blip r:embed="rId2"/>
          <a:srcRect l="857" r="857"/>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1A8091-7EE4-41B5-8137-A62B04FCA6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8AA5FA-60D0-45B3-9A54-CD9302FF9B7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31A8091-7EE4-41B5-8137-A62B04FCA6E6}"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78AA5FA-60D0-45B3-9A54-CD9302FF9B7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b="1000"/>
          </a:stretch>
        </a:blipFill>
        <a:effectLst/>
      </p:bgPr>
    </p:bg>
    <p:spTree>
      <p:nvGrpSpPr>
        <p:cNvPr id="1" name=""/>
        <p:cNvGrpSpPr/>
        <p:nvPr/>
      </p:nvGrpSpPr>
      <p:grpSpPr>
        <a:xfrm>
          <a:off x="0" y="0"/>
          <a:ext cx="0" cy="0"/>
          <a:chOff x="0" y="0"/>
          <a:chExt cx="0" cy="0"/>
        </a:xfrm>
      </p:grpSpPr>
      <p:sp>
        <p:nvSpPr>
          <p:cNvPr id="44" name="文本框 11"/>
          <p:cNvSpPr txBox="1"/>
          <p:nvPr/>
        </p:nvSpPr>
        <p:spPr>
          <a:xfrm>
            <a:off x="728345" y="935355"/>
            <a:ext cx="7440295" cy="1896417"/>
          </a:xfrm>
          <a:prstGeom prst="rect">
            <a:avLst/>
          </a:prstGeom>
          <a:noFill/>
        </p:spPr>
        <p:txBody>
          <a:bodyPr wrap="square" lIns="68580" tIns="34290" rIns="68580" bIns="34290" rtlCol="0">
            <a:spAutoFit/>
          </a:bodyPr>
          <a:lstStyle/>
          <a:p>
            <a:pPr algn="ctr">
              <a:lnSpc>
                <a:spcPct val="114000"/>
              </a:lnSpc>
            </a:pPr>
            <a:r>
              <a:rPr lang="zh-CN" altLang="en-US" sz="5400" b="1" kern="1500" spc="-500" dirty="0">
                <a:solidFill>
                  <a:srgbClr val="C00000"/>
                </a:solidFill>
                <a:cs typeface="+mn-ea"/>
                <a:sym typeface="+mn-lt"/>
              </a:rPr>
              <a:t>中国共产党</a:t>
            </a:r>
            <a:endParaRPr lang="en-US" altLang="zh-CN" sz="5400" b="1" kern="1500" spc="-500" dirty="0">
              <a:solidFill>
                <a:srgbClr val="C00000"/>
              </a:solidFill>
              <a:cs typeface="+mn-ea"/>
              <a:sym typeface="+mn-lt"/>
            </a:endParaRPr>
          </a:p>
          <a:p>
            <a:pPr algn="ctr">
              <a:lnSpc>
                <a:spcPct val="114000"/>
              </a:lnSpc>
            </a:pPr>
            <a:r>
              <a:rPr lang="zh-CN" altLang="en-US" sz="5400" b="1" kern="1500" spc="-500" dirty="0">
                <a:solidFill>
                  <a:srgbClr val="C00000"/>
                </a:solidFill>
                <a:cs typeface="+mn-ea"/>
                <a:sym typeface="+mn-lt"/>
              </a:rPr>
              <a:t>党员教育管理工作条例</a:t>
            </a:r>
            <a:endParaRPr lang="zh-CN" altLang="en-US" sz="5400" b="1" kern="1500" spc="-500" dirty="0">
              <a:solidFill>
                <a:srgbClr val="C00000"/>
              </a:solidFill>
              <a:effectLst/>
              <a:cs typeface="+mn-ea"/>
              <a:sym typeface="+mn-lt"/>
            </a:endParaRPr>
          </a:p>
        </p:txBody>
      </p:sp>
      <p:sp>
        <p:nvSpPr>
          <p:cNvPr id="35" name="TextBox 63"/>
          <p:cNvSpPr txBox="1">
            <a:spLocks noChangeArrowheads="1"/>
          </p:cNvSpPr>
          <p:nvPr/>
        </p:nvSpPr>
        <p:spPr bwMode="auto">
          <a:xfrm>
            <a:off x="-1147763" y="5986463"/>
            <a:ext cx="461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
                <a:solidFill>
                  <a:srgbClr val="CC6600"/>
                </a:solidFill>
                <a:latin typeface="+mn-lt"/>
                <a:ea typeface="+mn-ea"/>
                <a:cs typeface="+mn-ea"/>
                <a:sym typeface="+mn-lt"/>
              </a:rPr>
              <a:t>素材风暴：</a:t>
            </a:r>
            <a:r>
              <a:rPr lang="en-US" altLang="zh-CN" sz="100">
                <a:solidFill>
                  <a:srgbClr val="CC6600"/>
                </a:solidFill>
                <a:latin typeface="+mn-lt"/>
                <a:ea typeface="+mn-ea"/>
                <a:cs typeface="+mn-ea"/>
                <a:sym typeface="+mn-lt"/>
              </a:rPr>
              <a:t>http://www.sucaifengbao.com/</a:t>
            </a:r>
            <a:endParaRPr lang="en-US" altLang="zh-CN" sz="100">
              <a:solidFill>
                <a:srgbClr val="CC6600"/>
              </a:solidFill>
              <a:latin typeface="+mn-lt"/>
              <a:ea typeface="+mn-ea"/>
              <a:cs typeface="+mn-ea"/>
              <a:sym typeface="+mn-lt"/>
            </a:endParaRPr>
          </a:p>
          <a:p>
            <a:pPr eaLnBrk="1" hangingPunct="1"/>
            <a:r>
              <a:rPr lang="en-US" altLang="zh-CN" sz="100">
                <a:solidFill>
                  <a:srgbClr val="CC6600"/>
                </a:solidFill>
                <a:latin typeface="+mn-lt"/>
                <a:ea typeface="+mn-ea"/>
                <a:cs typeface="+mn-ea"/>
                <a:sym typeface="+mn-lt"/>
              </a:rPr>
              <a:t>PPT</a:t>
            </a:r>
            <a:r>
              <a:rPr lang="zh-CN" altLang="en-US" sz="100">
                <a:solidFill>
                  <a:srgbClr val="CC6600"/>
                </a:solidFill>
                <a:latin typeface="+mn-lt"/>
                <a:ea typeface="+mn-ea"/>
                <a:cs typeface="+mn-ea"/>
                <a:sym typeface="+mn-lt"/>
              </a:rPr>
              <a:t>模板：</a:t>
            </a:r>
            <a:r>
              <a:rPr lang="en-US" altLang="zh-CN" sz="100">
                <a:solidFill>
                  <a:srgbClr val="CC6600"/>
                </a:solidFill>
                <a:latin typeface="+mn-lt"/>
                <a:ea typeface="+mn-ea"/>
                <a:cs typeface="+mn-ea"/>
                <a:sym typeface="+mn-lt"/>
              </a:rPr>
              <a:t>http://www.sucaifengbao.com/ppt/</a:t>
            </a:r>
            <a:endParaRPr lang="en-US" altLang="zh-CN" sz="100">
              <a:solidFill>
                <a:srgbClr val="CC6600"/>
              </a:solidFill>
              <a:latin typeface="+mn-lt"/>
              <a:ea typeface="+mn-ea"/>
              <a:cs typeface="+mn-ea"/>
              <a:sym typeface="+mn-lt"/>
            </a:endParaRPr>
          </a:p>
          <a:p>
            <a:pPr eaLnBrk="1" hangingPunct="1"/>
            <a:r>
              <a:rPr lang="en-US" altLang="zh-CN" sz="100">
                <a:solidFill>
                  <a:srgbClr val="CC6600"/>
                </a:solidFill>
                <a:latin typeface="+mn-lt"/>
                <a:ea typeface="+mn-ea"/>
                <a:cs typeface="+mn-ea"/>
                <a:sym typeface="+mn-lt"/>
              </a:rPr>
              <a:t>AE</a:t>
            </a:r>
            <a:r>
              <a:rPr lang="zh-CN" altLang="en-US" sz="100">
                <a:solidFill>
                  <a:srgbClr val="CC6600"/>
                </a:solidFill>
                <a:latin typeface="+mn-lt"/>
                <a:ea typeface="+mn-ea"/>
                <a:cs typeface="+mn-ea"/>
                <a:sym typeface="+mn-lt"/>
              </a:rPr>
              <a:t>视频：</a:t>
            </a:r>
            <a:r>
              <a:rPr lang="en-US" altLang="zh-CN" sz="100">
                <a:solidFill>
                  <a:srgbClr val="CC6600"/>
                </a:solidFill>
                <a:latin typeface="+mn-lt"/>
                <a:ea typeface="+mn-ea"/>
                <a:cs typeface="+mn-ea"/>
                <a:sym typeface="+mn-lt"/>
              </a:rPr>
              <a:t>http://www.sucaifengbao.com/ae/</a:t>
            </a:r>
            <a:endParaRPr lang="en-US" altLang="zh-CN" sz="100">
              <a:solidFill>
                <a:srgbClr val="CC6600"/>
              </a:solidFill>
              <a:latin typeface="+mn-lt"/>
              <a:ea typeface="+mn-ea"/>
              <a:cs typeface="+mn-ea"/>
              <a:sym typeface="+mn-lt"/>
            </a:endParaRPr>
          </a:p>
          <a:p>
            <a:pPr eaLnBrk="1" hangingPunct="1"/>
            <a:r>
              <a:rPr lang="en-US" altLang="zh-CN" sz="100">
                <a:solidFill>
                  <a:srgbClr val="CC6600"/>
                </a:solidFill>
                <a:latin typeface="+mn-lt"/>
                <a:ea typeface="+mn-ea"/>
                <a:cs typeface="+mn-ea"/>
                <a:sym typeface="+mn-lt"/>
              </a:rPr>
              <a:t>PSD</a:t>
            </a:r>
            <a:r>
              <a:rPr lang="zh-CN" altLang="en-US" sz="100">
                <a:solidFill>
                  <a:srgbClr val="CC6600"/>
                </a:solidFill>
                <a:latin typeface="+mn-lt"/>
                <a:ea typeface="+mn-ea"/>
                <a:cs typeface="+mn-ea"/>
                <a:sym typeface="+mn-lt"/>
              </a:rPr>
              <a:t>素材：</a:t>
            </a:r>
            <a:r>
              <a:rPr lang="en-US" altLang="zh-CN" sz="100">
                <a:solidFill>
                  <a:srgbClr val="CC6600"/>
                </a:solidFill>
                <a:latin typeface="+mn-lt"/>
                <a:ea typeface="+mn-ea"/>
                <a:cs typeface="+mn-ea"/>
                <a:sym typeface="+mn-lt"/>
              </a:rPr>
              <a:t>http://www.sucaifengbao.com/psd/</a:t>
            </a:r>
            <a:endParaRPr lang="en-US" altLang="zh-CN" sz="100">
              <a:solidFill>
                <a:srgbClr val="CC6600"/>
              </a:solidFill>
              <a:latin typeface="+mn-lt"/>
              <a:ea typeface="+mn-ea"/>
              <a:cs typeface="+mn-ea"/>
              <a:sym typeface="+mn-lt"/>
            </a:endParaRPr>
          </a:p>
          <a:p>
            <a:pPr eaLnBrk="1" hangingPunct="1"/>
            <a:r>
              <a:rPr lang="zh-CN" altLang="en-US" sz="100">
                <a:solidFill>
                  <a:srgbClr val="CC6600"/>
                </a:solidFill>
                <a:latin typeface="+mn-lt"/>
                <a:ea typeface="+mn-ea"/>
                <a:cs typeface="+mn-ea"/>
                <a:sym typeface="+mn-lt"/>
              </a:rPr>
              <a:t>矢量素材：</a:t>
            </a:r>
            <a:r>
              <a:rPr lang="en-US" altLang="zh-CN" sz="100">
                <a:solidFill>
                  <a:srgbClr val="CC6600"/>
                </a:solidFill>
                <a:latin typeface="+mn-lt"/>
                <a:ea typeface="+mn-ea"/>
                <a:cs typeface="+mn-ea"/>
                <a:sym typeface="+mn-lt"/>
              </a:rPr>
              <a:t>http://www.sucaifengbao.com/vector/</a:t>
            </a:r>
            <a:endParaRPr lang="en-US" altLang="zh-CN" sz="100">
              <a:solidFill>
                <a:srgbClr val="CC6600"/>
              </a:solidFill>
              <a:latin typeface="+mn-lt"/>
              <a:ea typeface="+mn-ea"/>
              <a:cs typeface="+mn-ea"/>
              <a:sym typeface="+mn-lt"/>
            </a:endParaRPr>
          </a:p>
        </p:txBody>
      </p:sp>
      <p:sp>
        <p:nvSpPr>
          <p:cNvPr id="36" name="五角星 35"/>
          <p:cNvSpPr/>
          <p:nvPr/>
        </p:nvSpPr>
        <p:spPr>
          <a:xfrm rot="21146867">
            <a:off x="-3707592" y="4729083"/>
            <a:ext cx="2336218" cy="2336218"/>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37" name="五角星 36"/>
          <p:cNvSpPr/>
          <p:nvPr/>
        </p:nvSpPr>
        <p:spPr>
          <a:xfrm rot="21146867">
            <a:off x="-1257840" y="6589291"/>
            <a:ext cx="967488" cy="967488"/>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38" name="五角星 37"/>
          <p:cNvSpPr/>
          <p:nvPr/>
        </p:nvSpPr>
        <p:spPr>
          <a:xfrm rot="21146867">
            <a:off x="-237211" y="5992660"/>
            <a:ext cx="483744" cy="483743"/>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42" name="五角星 41"/>
          <p:cNvSpPr/>
          <p:nvPr/>
        </p:nvSpPr>
        <p:spPr>
          <a:xfrm rot="21146867">
            <a:off x="-1302965" y="5744691"/>
            <a:ext cx="483744" cy="483744"/>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46" name="五角星 45"/>
          <p:cNvSpPr/>
          <p:nvPr/>
        </p:nvSpPr>
        <p:spPr>
          <a:xfrm rot="21146867">
            <a:off x="-2785442" y="6445273"/>
            <a:ext cx="967488" cy="967488"/>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63" name="五角星 62"/>
          <p:cNvSpPr/>
          <p:nvPr/>
        </p:nvSpPr>
        <p:spPr>
          <a:xfrm rot="21146867">
            <a:off x="-1722663" y="6064373"/>
            <a:ext cx="478040" cy="478039"/>
          </a:xfrm>
          <a:prstGeom prst="star5">
            <a:avLst/>
          </a:prstGeom>
          <a:gradFill flip="none" rotWithShape="1">
            <a:gsLst>
              <a:gs pos="46000">
                <a:srgbClr val="FFFF00"/>
              </a:gs>
              <a:gs pos="2000">
                <a:srgbClr val="FFC000"/>
              </a:gs>
              <a:gs pos="95000">
                <a:srgbClr val="C00000"/>
              </a:gs>
            </a:gsLst>
            <a:path path="circle">
              <a:fillToRect r="100000" b="100000"/>
            </a:path>
            <a:tileRect l="-100000" t="-100000"/>
          </a:gradFill>
          <a:ln>
            <a:noFill/>
          </a:ln>
          <a:effectLst>
            <a:glow rad="1828800">
              <a:srgbClr val="FFFF00">
                <a:alpha val="23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cs typeface="+mn-ea"/>
              <a:sym typeface="+mn-lt"/>
            </a:endParaRPr>
          </a:p>
        </p:txBody>
      </p:sp>
      <p:sp>
        <p:nvSpPr>
          <p:cNvPr id="20" name="圆角矩形 19"/>
          <p:cNvSpPr/>
          <p:nvPr/>
        </p:nvSpPr>
        <p:spPr>
          <a:xfrm>
            <a:off x="3475301" y="3596105"/>
            <a:ext cx="2205246" cy="309677"/>
          </a:xfrm>
          <a:prstGeom prst="roundRect">
            <a:avLst>
              <a:gd name="adj" fmla="val 50000"/>
            </a:avLst>
          </a:prstGeom>
          <a:solidFill>
            <a:srgbClr val="E2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cs typeface="+mn-ea"/>
                <a:sym typeface="+mn-lt"/>
              </a:rPr>
              <a:t>汇报单位：</a:t>
            </a:r>
            <a:r>
              <a:rPr lang="en-US" altLang="zh-CN" sz="1200" dirty="0">
                <a:solidFill>
                  <a:schemeClr val="bg1"/>
                </a:solidFill>
                <a:cs typeface="+mn-ea"/>
                <a:sym typeface="+mn-lt"/>
              </a:rPr>
              <a:t>XX</a:t>
            </a:r>
            <a:r>
              <a:rPr lang="zh-CN" altLang="en-US" sz="1200" dirty="0">
                <a:solidFill>
                  <a:schemeClr val="bg1"/>
                </a:solidFill>
                <a:cs typeface="+mn-ea"/>
                <a:sym typeface="+mn-lt"/>
              </a:rPr>
              <a:t>党委或党支部</a:t>
            </a:r>
            <a:endParaRPr lang="zh-CN" altLang="en-US" sz="1200" dirty="0">
              <a:solidFill>
                <a:schemeClr val="bg1"/>
              </a:solidFill>
              <a:cs typeface="+mn-ea"/>
              <a:sym typeface="+mn-lt"/>
            </a:endParaRPr>
          </a:p>
        </p:txBody>
      </p:sp>
      <p:grpSp>
        <p:nvGrpSpPr>
          <p:cNvPr id="21" name="组合 20"/>
          <p:cNvGrpSpPr/>
          <p:nvPr/>
        </p:nvGrpSpPr>
        <p:grpSpPr>
          <a:xfrm>
            <a:off x="2170233" y="2897409"/>
            <a:ext cx="5105568" cy="438582"/>
            <a:chOff x="2119536" y="3357304"/>
            <a:chExt cx="4818081" cy="438582"/>
          </a:xfrm>
        </p:grpSpPr>
        <p:sp>
          <p:nvSpPr>
            <p:cNvPr id="25" name="矩形 24"/>
            <p:cNvSpPr/>
            <p:nvPr/>
          </p:nvSpPr>
          <p:spPr>
            <a:xfrm>
              <a:off x="2195736" y="3363838"/>
              <a:ext cx="4680000" cy="108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
          <p:nvSpPr>
            <p:cNvPr id="29" name="矩形 28"/>
            <p:cNvSpPr/>
            <p:nvPr/>
          </p:nvSpPr>
          <p:spPr>
            <a:xfrm>
              <a:off x="2195736" y="3785086"/>
              <a:ext cx="4680000" cy="108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
          <p:nvSpPr>
            <p:cNvPr id="30" name="TextBox 32">
              <a:hlinkClick r:id="" action="ppaction://hlinkshowjump?jump=nextslide"/>
            </p:cNvPr>
            <p:cNvSpPr txBox="1">
              <a:spLocks noChangeArrowheads="1"/>
            </p:cNvSpPr>
            <p:nvPr/>
          </p:nvSpPr>
          <p:spPr bwMode="auto">
            <a:xfrm>
              <a:off x="2119536" y="3357304"/>
              <a:ext cx="4818081" cy="40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lang="zh-CN" altLang="en-US" spc="300" dirty="0">
                  <a:latin typeface="+mn-lt"/>
                  <a:ea typeface="+mn-ea"/>
                  <a:cs typeface="+mn-ea"/>
                  <a:sym typeface="+mn-lt"/>
                </a:rPr>
                <a:t>奋力开创新时代党员教育管理工作新局面</a:t>
              </a:r>
              <a:endParaRPr lang="zh-CN" altLang="en-US" b="1" spc="300" dirty="0">
                <a:latin typeface="+mn-lt"/>
                <a:ea typeface="+mn-ea"/>
                <a:cs typeface="+mn-ea"/>
                <a:sym typeface="+mn-lt"/>
              </a:endParaRPr>
            </a:p>
          </p:txBody>
        </p:sp>
      </p:grpSp>
      <p:pic>
        <p:nvPicPr>
          <p:cNvPr id="5" name="史诗大气  20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4425804" y="-77269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6" presetClass="entr" presetSubtype="16"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circle(in)">
                                      <p:cBhvr>
                                        <p:cTn id="10" dur="1000"/>
                                        <p:tgtEl>
                                          <p:spTgt spid="44"/>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anim calcmode="lin" valueType="num">
                                      <p:cBhvr>
                                        <p:cTn id="19" dur="500" fill="hold"/>
                                        <p:tgtEl>
                                          <p:spTgt spid="20"/>
                                        </p:tgtEl>
                                        <p:attrNameLst>
                                          <p:attrName>ppt_x</p:attrName>
                                        </p:attrNameLst>
                                      </p:cBhvr>
                                      <p:tavLst>
                                        <p:tav tm="0">
                                          <p:val>
                                            <p:strVal val="#ppt_x"/>
                                          </p:val>
                                        </p:tav>
                                        <p:tav tm="100000">
                                          <p:val>
                                            <p:strVal val="#ppt_x"/>
                                          </p:val>
                                        </p:tav>
                                      </p:tavLst>
                                    </p:anim>
                                    <p:anim calcmode="lin" valueType="num">
                                      <p:cBhvr>
                                        <p:cTn id="2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5"/>
                </p:tgtEl>
              </p:cMediaNode>
            </p:audio>
          </p:childTnLst>
        </p:cTn>
      </p:par>
    </p:tnLst>
    <p:bldLst>
      <p:bldP spid="44"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grpSp>
        <p:nvGrpSpPr>
          <p:cNvPr id="5" name="组合 4"/>
          <p:cNvGrpSpPr/>
          <p:nvPr/>
        </p:nvGrpSpPr>
        <p:grpSpPr>
          <a:xfrm>
            <a:off x="1252111" y="893594"/>
            <a:ext cx="2664296" cy="421138"/>
            <a:chOff x="4012647" y="1224685"/>
            <a:chExt cx="2163743" cy="421138"/>
          </a:xfrm>
        </p:grpSpPr>
        <p:sp>
          <p:nvSpPr>
            <p:cNvPr id="6" name="圆角矩形 5"/>
            <p:cNvSpPr/>
            <p:nvPr/>
          </p:nvSpPr>
          <p:spPr>
            <a:xfrm>
              <a:off x="4079087" y="1224685"/>
              <a:ext cx="2097303"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12647" y="1255946"/>
              <a:ext cx="2163743"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的贯彻落实</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1722" y="893594"/>
            <a:ext cx="453998" cy="408772"/>
          </a:xfrm>
          <a:prstGeom prst="rect">
            <a:avLst/>
          </a:prstGeom>
        </p:spPr>
      </p:pic>
      <p:sp>
        <p:nvSpPr>
          <p:cNvPr id="20" name="矩形 19"/>
          <p:cNvSpPr/>
          <p:nvPr/>
        </p:nvSpPr>
        <p:spPr>
          <a:xfrm>
            <a:off x="1049469" y="1531600"/>
            <a:ext cx="7198879" cy="619978"/>
          </a:xfrm>
          <a:prstGeom prst="rect">
            <a:avLst/>
          </a:prstGeom>
        </p:spPr>
        <p:txBody>
          <a:bodyPr wrap="square" lIns="68580" tIns="34290" rIns="68580" bIns="34290">
            <a:spAutoFit/>
          </a:bodyPr>
          <a:lstStyle/>
          <a:p>
            <a:pPr>
              <a:lnSpc>
                <a:spcPct val="125000"/>
              </a:lnSpc>
              <a:buClr>
                <a:srgbClr val="E20000"/>
              </a:buClr>
            </a:pPr>
            <a:r>
              <a:rPr lang="zh-CN" altLang="en-US" sz="1500" b="1" dirty="0">
                <a:cs typeface="+mn-ea"/>
                <a:sym typeface="+mn-lt"/>
              </a:rPr>
              <a:t>        通知要求，每个党员，不论职务高低，都必须按照党章要求和</a:t>
            </a:r>
            <a:r>
              <a:rPr lang="en-US" altLang="zh-CN" sz="1500" b="1" dirty="0">
                <a:cs typeface="+mn-ea"/>
                <a:sym typeface="+mn-lt"/>
              </a:rPr>
              <a:t>《</a:t>
            </a:r>
            <a:r>
              <a:rPr lang="zh-CN" altLang="en-US" sz="1500" b="1" dirty="0">
                <a:cs typeface="+mn-ea"/>
                <a:sym typeface="+mn-lt"/>
              </a:rPr>
              <a:t>条例</a:t>
            </a:r>
            <a:r>
              <a:rPr lang="en-US" altLang="zh-CN" sz="1500" b="1" dirty="0">
                <a:cs typeface="+mn-ea"/>
                <a:sym typeface="+mn-lt"/>
              </a:rPr>
              <a:t>》</a:t>
            </a:r>
            <a:r>
              <a:rPr lang="zh-CN" altLang="en-US" sz="1500" b="1" dirty="0">
                <a:cs typeface="+mn-ea"/>
                <a:sym typeface="+mn-lt"/>
              </a:rPr>
              <a:t>规定，接受党组织的教育管理。</a:t>
            </a:r>
            <a:endParaRPr lang="zh-CN" altLang="en-US" sz="1500" b="1" dirty="0">
              <a:cs typeface="+mn-ea"/>
              <a:sym typeface="+mn-lt"/>
            </a:endParaRPr>
          </a:p>
        </p:txBody>
      </p:sp>
      <p:grpSp>
        <p:nvGrpSpPr>
          <p:cNvPr id="21" name="组合 20"/>
          <p:cNvGrpSpPr/>
          <p:nvPr/>
        </p:nvGrpSpPr>
        <p:grpSpPr>
          <a:xfrm>
            <a:off x="1187624" y="2271588"/>
            <a:ext cx="6912768" cy="516186"/>
            <a:chOff x="935992" y="3079259"/>
            <a:chExt cx="7326008" cy="573540"/>
          </a:xfrm>
        </p:grpSpPr>
        <p:sp>
          <p:nvSpPr>
            <p:cNvPr id="22" name="圆角矩形 21"/>
            <p:cNvSpPr/>
            <p:nvPr/>
          </p:nvSpPr>
          <p:spPr>
            <a:xfrm>
              <a:off x="935992" y="3079259"/>
              <a:ext cx="360000" cy="573540"/>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一</a:t>
              </a:r>
              <a:endParaRPr lang="zh-CN" altLang="en-US" sz="1500" b="1" dirty="0">
                <a:solidFill>
                  <a:schemeClr val="bg1"/>
                </a:solidFill>
                <a:cs typeface="+mn-ea"/>
                <a:sym typeface="+mn-lt"/>
              </a:endParaRPr>
            </a:p>
          </p:txBody>
        </p:sp>
        <p:sp>
          <p:nvSpPr>
            <p:cNvPr id="23" name="圆角矩形 22"/>
            <p:cNvSpPr/>
            <p:nvPr/>
          </p:nvSpPr>
          <p:spPr>
            <a:xfrm>
              <a:off x="1295992" y="3079259"/>
              <a:ext cx="6966008" cy="573540"/>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200" dirty="0">
                  <a:solidFill>
                    <a:schemeClr val="tx1"/>
                  </a:solidFill>
                  <a:cs typeface="+mn-ea"/>
                  <a:sym typeface="+mn-lt"/>
                </a:rPr>
                <a:t>各级党委各党组要把抓好党员教育管理作为重大政治责任，采取有力措施，严格贯彻执行</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，增强针对性和有效性，防止形式主义。</a:t>
              </a:r>
              <a:endParaRPr lang="zh-CN" altLang="en-US" sz="1200" dirty="0">
                <a:solidFill>
                  <a:schemeClr val="tx1"/>
                </a:solidFill>
                <a:cs typeface="+mn-ea"/>
                <a:sym typeface="+mn-lt"/>
              </a:endParaRPr>
            </a:p>
          </p:txBody>
        </p:sp>
      </p:grpSp>
      <p:grpSp>
        <p:nvGrpSpPr>
          <p:cNvPr id="24" name="组合 23"/>
          <p:cNvGrpSpPr/>
          <p:nvPr/>
        </p:nvGrpSpPr>
        <p:grpSpPr>
          <a:xfrm>
            <a:off x="1187624" y="2931790"/>
            <a:ext cx="6912768" cy="516186"/>
            <a:chOff x="935992" y="3079259"/>
            <a:chExt cx="7326008" cy="573540"/>
          </a:xfrm>
        </p:grpSpPr>
        <p:sp>
          <p:nvSpPr>
            <p:cNvPr id="25" name="圆角矩形 24"/>
            <p:cNvSpPr/>
            <p:nvPr/>
          </p:nvSpPr>
          <p:spPr>
            <a:xfrm>
              <a:off x="935992" y="3079259"/>
              <a:ext cx="360000" cy="573540"/>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二</a:t>
              </a:r>
              <a:endParaRPr lang="zh-CN" altLang="en-US" sz="1500" b="1" dirty="0">
                <a:solidFill>
                  <a:schemeClr val="bg1"/>
                </a:solidFill>
                <a:cs typeface="+mn-ea"/>
                <a:sym typeface="+mn-lt"/>
              </a:endParaRPr>
            </a:p>
          </p:txBody>
        </p:sp>
        <p:sp>
          <p:nvSpPr>
            <p:cNvPr id="26" name="圆角矩形 25"/>
            <p:cNvSpPr/>
            <p:nvPr/>
          </p:nvSpPr>
          <p:spPr>
            <a:xfrm>
              <a:off x="1295992" y="3079259"/>
              <a:ext cx="6966008" cy="573540"/>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200" dirty="0">
                  <a:solidFill>
                    <a:schemeClr val="tx1"/>
                  </a:solidFill>
                  <a:cs typeface="+mn-ea"/>
                  <a:sym typeface="+mn-lt"/>
                </a:rPr>
                <a:t>要抓好</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的宣传解读和学习培训，使各级党组织、广大党员特别是党员领导干部深入领会</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精神，全面掌握</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内容，严格执行</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规定。</a:t>
              </a:r>
              <a:endParaRPr lang="zh-CN" altLang="en-US" sz="1200" dirty="0">
                <a:solidFill>
                  <a:schemeClr val="tx1"/>
                </a:solidFill>
                <a:cs typeface="+mn-ea"/>
                <a:sym typeface="+mn-lt"/>
              </a:endParaRPr>
            </a:p>
          </p:txBody>
        </p:sp>
      </p:grpSp>
      <p:grpSp>
        <p:nvGrpSpPr>
          <p:cNvPr id="27" name="组合 26"/>
          <p:cNvGrpSpPr/>
          <p:nvPr/>
        </p:nvGrpSpPr>
        <p:grpSpPr>
          <a:xfrm>
            <a:off x="1187624" y="3579862"/>
            <a:ext cx="6912768" cy="516186"/>
            <a:chOff x="935992" y="3079259"/>
            <a:chExt cx="7326008" cy="573540"/>
          </a:xfrm>
        </p:grpSpPr>
        <p:sp>
          <p:nvSpPr>
            <p:cNvPr id="28" name="圆角矩形 27"/>
            <p:cNvSpPr/>
            <p:nvPr/>
          </p:nvSpPr>
          <p:spPr>
            <a:xfrm>
              <a:off x="935992" y="3079259"/>
              <a:ext cx="360000" cy="573540"/>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三</a:t>
              </a:r>
              <a:endParaRPr lang="zh-CN" altLang="en-US" sz="1500" b="1" dirty="0">
                <a:solidFill>
                  <a:schemeClr val="bg1"/>
                </a:solidFill>
                <a:cs typeface="+mn-ea"/>
                <a:sym typeface="+mn-lt"/>
              </a:endParaRPr>
            </a:p>
          </p:txBody>
        </p:sp>
        <p:sp>
          <p:nvSpPr>
            <p:cNvPr id="29" name="圆角矩形 28"/>
            <p:cNvSpPr/>
            <p:nvPr/>
          </p:nvSpPr>
          <p:spPr>
            <a:xfrm>
              <a:off x="1295992" y="3079259"/>
              <a:ext cx="6966008" cy="573540"/>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200" dirty="0">
                  <a:solidFill>
                    <a:schemeClr val="tx1"/>
                  </a:solidFill>
                  <a:cs typeface="+mn-ea"/>
                  <a:sym typeface="+mn-lt"/>
                </a:rPr>
                <a:t>中央组织部要会同有关部门加强督促指导，确保</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得到有效贯彻落实。</a:t>
              </a:r>
              <a:endParaRPr lang="zh-CN" altLang="en-US" sz="1200" dirty="0">
                <a:solidFill>
                  <a:schemeClr val="tx1"/>
                </a:solidFill>
                <a:cs typeface="+mn-ea"/>
                <a:sym typeface="+mn-lt"/>
              </a:endParaRPr>
            </a:p>
          </p:txBody>
        </p:sp>
      </p:grpSp>
      <p:grpSp>
        <p:nvGrpSpPr>
          <p:cNvPr id="38" name="组合 37"/>
          <p:cNvGrpSpPr/>
          <p:nvPr/>
        </p:nvGrpSpPr>
        <p:grpSpPr>
          <a:xfrm>
            <a:off x="1187624" y="4240064"/>
            <a:ext cx="6912768" cy="516186"/>
            <a:chOff x="935992" y="3079259"/>
            <a:chExt cx="7326008" cy="573540"/>
          </a:xfrm>
        </p:grpSpPr>
        <p:sp>
          <p:nvSpPr>
            <p:cNvPr id="39" name="圆角矩形 38"/>
            <p:cNvSpPr/>
            <p:nvPr/>
          </p:nvSpPr>
          <p:spPr>
            <a:xfrm>
              <a:off x="935992" y="3079259"/>
              <a:ext cx="360000" cy="573540"/>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四</a:t>
              </a:r>
              <a:endParaRPr lang="zh-CN" altLang="en-US" sz="1500" b="1" dirty="0">
                <a:solidFill>
                  <a:schemeClr val="bg1"/>
                </a:solidFill>
                <a:cs typeface="+mn-ea"/>
                <a:sym typeface="+mn-lt"/>
              </a:endParaRPr>
            </a:p>
          </p:txBody>
        </p:sp>
        <p:sp>
          <p:nvSpPr>
            <p:cNvPr id="40" name="圆角矩形 39"/>
            <p:cNvSpPr/>
            <p:nvPr/>
          </p:nvSpPr>
          <p:spPr>
            <a:xfrm>
              <a:off x="1295992" y="3079259"/>
              <a:ext cx="6966008" cy="573540"/>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200" dirty="0">
                  <a:solidFill>
                    <a:schemeClr val="tx1"/>
                  </a:solidFill>
                  <a:cs typeface="+mn-ea"/>
                  <a:sym typeface="+mn-lt"/>
                </a:rPr>
                <a:t>各地区各部门在执行</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中的重要情况和建议，要及时报告党中央。</a:t>
              </a:r>
              <a:endParaRPr lang="zh-CN" altLang="en-US" sz="12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0"/>
            <a:ext cx="2707481"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1"/>
          <p:cNvSpPr txBox="1"/>
          <p:nvPr/>
        </p:nvSpPr>
        <p:spPr>
          <a:xfrm>
            <a:off x="337190" y="2911929"/>
            <a:ext cx="2033097" cy="607859"/>
          </a:xfrm>
          <a:prstGeom prst="rect">
            <a:avLst/>
          </a:prstGeom>
          <a:noFill/>
        </p:spPr>
        <p:txBody>
          <a:bodyPr wrap="square" lIns="68580" tIns="34290" rIns="68580" bIns="34290" rtlCol="0">
            <a:spAutoFit/>
          </a:bodyPr>
          <a:lstStyle/>
          <a:p>
            <a:pPr algn="ctr"/>
            <a:r>
              <a:rPr lang="zh-CN" altLang="en-US" sz="3500" b="1" dirty="0">
                <a:solidFill>
                  <a:schemeClr val="bg1"/>
                </a:solidFill>
                <a:effectLst/>
                <a:cs typeface="+mn-ea"/>
                <a:sym typeface="+mn-lt"/>
              </a:rPr>
              <a:t>第二部分</a:t>
            </a:r>
            <a:endParaRPr lang="zh-CN" altLang="en-US" sz="3500" b="1" dirty="0">
              <a:solidFill>
                <a:schemeClr val="bg1"/>
              </a:solidFill>
              <a:effectLst/>
              <a:cs typeface="+mn-ea"/>
              <a:sym typeface="+mn-lt"/>
            </a:endParaRPr>
          </a:p>
        </p:txBody>
      </p:sp>
      <p:sp>
        <p:nvSpPr>
          <p:cNvPr id="8" name="Freeform 7"/>
          <p:cNvSpPr>
            <a:spLocks noEditPoints="1"/>
          </p:cNvSpPr>
          <p:nvPr/>
        </p:nvSpPr>
        <p:spPr bwMode="auto">
          <a:xfrm>
            <a:off x="683568" y="915566"/>
            <a:ext cx="1296144" cy="1310387"/>
          </a:xfrm>
          <a:custGeom>
            <a:avLst/>
            <a:gdLst>
              <a:gd name="T0" fmla="*/ 3378 w 3557"/>
              <a:gd name="T1" fmla="*/ 1304 h 3599"/>
              <a:gd name="T2" fmla="*/ 1740 w 3557"/>
              <a:gd name="T3" fmla="*/ 67 h 3599"/>
              <a:gd name="T4" fmla="*/ 2704 w 3557"/>
              <a:gd name="T5" fmla="*/ 2142 h 3599"/>
              <a:gd name="T6" fmla="*/ 1689 w 3557"/>
              <a:gd name="T7" fmla="*/ 1105 h 3599"/>
              <a:gd name="T8" fmla="*/ 2077 w 3557"/>
              <a:gd name="T9" fmla="*/ 680 h 3599"/>
              <a:gd name="T10" fmla="*/ 1811 w 3557"/>
              <a:gd name="T11" fmla="*/ 435 h 3599"/>
              <a:gd name="T12" fmla="*/ 1602 w 3557"/>
              <a:gd name="T13" fmla="*/ 624 h 3599"/>
              <a:gd name="T14" fmla="*/ 1209 w 3557"/>
              <a:gd name="T15" fmla="*/ 619 h 3599"/>
              <a:gd name="T16" fmla="*/ 408 w 3557"/>
              <a:gd name="T17" fmla="*/ 1432 h 3599"/>
              <a:gd name="T18" fmla="*/ 893 w 3557"/>
              <a:gd name="T19" fmla="*/ 1871 h 3599"/>
              <a:gd name="T20" fmla="*/ 1194 w 3557"/>
              <a:gd name="T21" fmla="*/ 1580 h 3599"/>
              <a:gd name="T22" fmla="*/ 2230 w 3557"/>
              <a:gd name="T23" fmla="*/ 2587 h 3599"/>
              <a:gd name="T24" fmla="*/ 551 w 3557"/>
              <a:gd name="T25" fmla="*/ 2214 h 3599"/>
              <a:gd name="T26" fmla="*/ 235 w 3557"/>
              <a:gd name="T27" fmla="*/ 2490 h 3599"/>
              <a:gd name="T28" fmla="*/ 475 w 3557"/>
              <a:gd name="T29" fmla="*/ 2771 h 3599"/>
              <a:gd name="T30" fmla="*/ 433 w 3557"/>
              <a:gd name="T31" fmla="*/ 2827 h 3599"/>
              <a:gd name="T32" fmla="*/ 275 w 3557"/>
              <a:gd name="T33" fmla="*/ 2868 h 3599"/>
              <a:gd name="T34" fmla="*/ 331 w 3557"/>
              <a:gd name="T35" fmla="*/ 3282 h 3599"/>
              <a:gd name="T36" fmla="*/ 638 w 3557"/>
              <a:gd name="T37" fmla="*/ 3021 h 3599"/>
              <a:gd name="T38" fmla="*/ 699 w 3557"/>
              <a:gd name="T39" fmla="*/ 2945 h 3599"/>
              <a:gd name="T40" fmla="*/ 2623 w 3557"/>
              <a:gd name="T41" fmla="*/ 3011 h 3599"/>
              <a:gd name="T42" fmla="*/ 2969 w 3557"/>
              <a:gd name="T43" fmla="*/ 3338 h 3599"/>
              <a:gd name="T44" fmla="*/ 3444 w 3557"/>
              <a:gd name="T45" fmla="*/ 2863 h 3599"/>
              <a:gd name="T46" fmla="*/ 3133 w 3557"/>
              <a:gd name="T47" fmla="*/ 2525 h 3599"/>
              <a:gd name="T48" fmla="*/ 3378 w 3557"/>
              <a:gd name="T49" fmla="*/ 1304 h 3599"/>
              <a:gd name="T50" fmla="*/ 3378 w 3557"/>
              <a:gd name="T51" fmla="*/ 1304 h 3599"/>
              <a:gd name="T52" fmla="*/ 3378 w 3557"/>
              <a:gd name="T53" fmla="*/ 1304 h 3599"/>
              <a:gd name="T54" fmla="*/ 3378 w 3557"/>
              <a:gd name="T55" fmla="*/ 1304 h 3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7" h="3599">
                <a:moveTo>
                  <a:pt x="3378" y="1304"/>
                </a:moveTo>
                <a:cubicBezTo>
                  <a:pt x="2988" y="0"/>
                  <a:pt x="1740" y="67"/>
                  <a:pt x="1740" y="67"/>
                </a:cubicBezTo>
                <a:cubicBezTo>
                  <a:pt x="3490" y="925"/>
                  <a:pt x="2704" y="2142"/>
                  <a:pt x="2704" y="2142"/>
                </a:cubicBezTo>
                <a:cubicBezTo>
                  <a:pt x="1689" y="1105"/>
                  <a:pt x="1689" y="1105"/>
                  <a:pt x="1689" y="1105"/>
                </a:cubicBezTo>
                <a:cubicBezTo>
                  <a:pt x="2077" y="680"/>
                  <a:pt x="2077" y="680"/>
                  <a:pt x="2077" y="680"/>
                </a:cubicBezTo>
                <a:cubicBezTo>
                  <a:pt x="1811" y="435"/>
                  <a:pt x="1811" y="435"/>
                  <a:pt x="1811" y="435"/>
                </a:cubicBezTo>
                <a:cubicBezTo>
                  <a:pt x="1602" y="624"/>
                  <a:pt x="1602" y="624"/>
                  <a:pt x="1602" y="624"/>
                </a:cubicBezTo>
                <a:cubicBezTo>
                  <a:pt x="1209" y="619"/>
                  <a:pt x="1209" y="619"/>
                  <a:pt x="1209" y="619"/>
                </a:cubicBezTo>
                <a:cubicBezTo>
                  <a:pt x="408" y="1432"/>
                  <a:pt x="408" y="1432"/>
                  <a:pt x="408" y="1432"/>
                </a:cubicBezTo>
                <a:cubicBezTo>
                  <a:pt x="893" y="1871"/>
                  <a:pt x="893" y="1871"/>
                  <a:pt x="893" y="1871"/>
                </a:cubicBezTo>
                <a:cubicBezTo>
                  <a:pt x="1194" y="1580"/>
                  <a:pt x="1194" y="1580"/>
                  <a:pt x="1194" y="1580"/>
                </a:cubicBezTo>
                <a:cubicBezTo>
                  <a:pt x="2230" y="2587"/>
                  <a:pt x="2230" y="2587"/>
                  <a:pt x="2230" y="2587"/>
                </a:cubicBezTo>
                <a:cubicBezTo>
                  <a:pt x="1352" y="3164"/>
                  <a:pt x="551" y="2214"/>
                  <a:pt x="551" y="2214"/>
                </a:cubicBezTo>
                <a:cubicBezTo>
                  <a:pt x="235" y="2490"/>
                  <a:pt x="235" y="2490"/>
                  <a:pt x="235" y="2490"/>
                </a:cubicBezTo>
                <a:cubicBezTo>
                  <a:pt x="475" y="2771"/>
                  <a:pt x="475" y="2771"/>
                  <a:pt x="475" y="2771"/>
                </a:cubicBezTo>
                <a:cubicBezTo>
                  <a:pt x="433" y="2827"/>
                  <a:pt x="433" y="2827"/>
                  <a:pt x="433" y="2827"/>
                </a:cubicBezTo>
                <a:cubicBezTo>
                  <a:pt x="321" y="2817"/>
                  <a:pt x="275" y="2868"/>
                  <a:pt x="275" y="2868"/>
                </a:cubicBezTo>
                <a:cubicBezTo>
                  <a:pt x="0" y="3134"/>
                  <a:pt x="331" y="3282"/>
                  <a:pt x="331" y="3282"/>
                </a:cubicBezTo>
                <a:cubicBezTo>
                  <a:pt x="653" y="3353"/>
                  <a:pt x="638" y="3021"/>
                  <a:pt x="638" y="3021"/>
                </a:cubicBezTo>
                <a:cubicBezTo>
                  <a:pt x="699" y="2945"/>
                  <a:pt x="699" y="2945"/>
                  <a:pt x="699" y="2945"/>
                </a:cubicBezTo>
                <a:cubicBezTo>
                  <a:pt x="1909" y="3599"/>
                  <a:pt x="2623" y="3011"/>
                  <a:pt x="2623" y="3011"/>
                </a:cubicBezTo>
                <a:cubicBezTo>
                  <a:pt x="2969" y="3338"/>
                  <a:pt x="2969" y="3338"/>
                  <a:pt x="2969" y="3338"/>
                </a:cubicBezTo>
                <a:cubicBezTo>
                  <a:pt x="3444" y="2863"/>
                  <a:pt x="3444" y="2863"/>
                  <a:pt x="3444" y="2863"/>
                </a:cubicBezTo>
                <a:cubicBezTo>
                  <a:pt x="3133" y="2525"/>
                  <a:pt x="3133" y="2525"/>
                  <a:pt x="3133" y="2525"/>
                </a:cubicBezTo>
                <a:cubicBezTo>
                  <a:pt x="3133" y="2525"/>
                  <a:pt x="3557" y="1903"/>
                  <a:pt x="3378" y="1304"/>
                </a:cubicBezTo>
                <a:cubicBezTo>
                  <a:pt x="3378" y="1304"/>
                  <a:pt x="3378" y="1304"/>
                  <a:pt x="3378" y="1304"/>
                </a:cubicBezTo>
                <a:moveTo>
                  <a:pt x="3378" y="1304"/>
                </a:moveTo>
                <a:cubicBezTo>
                  <a:pt x="3378" y="1304"/>
                  <a:pt x="3378" y="1304"/>
                  <a:pt x="3378" y="1304"/>
                </a:cubicBezTo>
              </a:path>
            </a:pathLst>
          </a:custGeom>
          <a:solidFill>
            <a:srgbClr val="FFFF00"/>
          </a:solidFill>
          <a:ln>
            <a:noFill/>
          </a:ln>
        </p:spPr>
        <p:txBody>
          <a:bodyPr vert="horz" wrap="square" lIns="91440" tIns="45720" rIns="91440" bIns="45720" numCol="1" anchor="t" anchorCtr="0" compatLnSpc="1"/>
          <a:lstStyle/>
          <a:p>
            <a:endParaRPr lang="zh-CN" altLang="en-US">
              <a:solidFill>
                <a:srgbClr val="FFFF00"/>
              </a:solidFill>
              <a:cs typeface="+mn-ea"/>
              <a:sym typeface="+mn-lt"/>
            </a:endParaRPr>
          </a:p>
        </p:txBody>
      </p:sp>
      <p:sp>
        <p:nvSpPr>
          <p:cNvPr id="7" name="文本框 11"/>
          <p:cNvSpPr txBox="1"/>
          <p:nvPr/>
        </p:nvSpPr>
        <p:spPr>
          <a:xfrm>
            <a:off x="2843808" y="1613795"/>
            <a:ext cx="6099329" cy="1837619"/>
          </a:xfrm>
          <a:prstGeom prst="rect">
            <a:avLst/>
          </a:prstGeom>
          <a:noFill/>
        </p:spPr>
        <p:txBody>
          <a:bodyPr wrap="square" lIns="68580" tIns="34290" rIns="68580" bIns="34290" rtlCol="0">
            <a:spAutoFit/>
          </a:bodyPr>
          <a:lstStyle/>
          <a:p>
            <a:pPr algn="ctr">
              <a:lnSpc>
                <a:spcPct val="120000"/>
              </a:lnSpc>
            </a:pPr>
            <a:r>
              <a:rPr lang="en-US" altLang="zh-CN" sz="5000" b="1" dirty="0">
                <a:solidFill>
                  <a:srgbClr val="E20000"/>
                </a:solidFill>
                <a:cs typeface="+mn-ea"/>
                <a:sym typeface="+mn-lt"/>
              </a:rPr>
              <a:t>《</a:t>
            </a:r>
            <a:r>
              <a:rPr lang="zh-CN" altLang="en-US" sz="5000" b="1" dirty="0">
                <a:solidFill>
                  <a:srgbClr val="E20000"/>
                </a:solidFill>
                <a:cs typeface="+mn-ea"/>
                <a:sym typeface="+mn-lt"/>
              </a:rPr>
              <a:t>教育管理工作条例</a:t>
            </a:r>
            <a:r>
              <a:rPr lang="en-US" altLang="zh-CN" sz="5000" b="1" dirty="0">
                <a:solidFill>
                  <a:srgbClr val="E20000"/>
                </a:solidFill>
                <a:cs typeface="+mn-ea"/>
                <a:sym typeface="+mn-lt"/>
              </a:rPr>
              <a:t>》</a:t>
            </a:r>
            <a:endParaRPr lang="en-US" altLang="zh-CN" sz="5000" b="1" dirty="0">
              <a:solidFill>
                <a:srgbClr val="E20000"/>
              </a:solidFill>
              <a:cs typeface="+mn-ea"/>
              <a:sym typeface="+mn-lt"/>
            </a:endParaRPr>
          </a:p>
          <a:p>
            <a:pPr algn="ctr">
              <a:lnSpc>
                <a:spcPct val="120000"/>
              </a:lnSpc>
            </a:pPr>
            <a:r>
              <a:rPr lang="zh-CN" altLang="en-US" sz="5000" b="1" dirty="0">
                <a:solidFill>
                  <a:srgbClr val="E20000"/>
                </a:solidFill>
                <a:cs typeface="+mn-ea"/>
                <a:sym typeface="+mn-lt"/>
              </a:rPr>
              <a:t>全文逐条解读</a:t>
            </a:r>
            <a:endParaRPr lang="zh-CN" altLang="en-US" sz="5000" b="1" dirty="0">
              <a:solidFill>
                <a:srgbClr val="E200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 calcmode="lin" valueType="num">
                                      <p:cBhvr>
                                        <p:cTn id="19" dur="500" fill="hold"/>
                                        <p:tgtEl>
                                          <p:spTgt spid="20"/>
                                        </p:tgtEl>
                                        <p:attrNameLst>
                                          <p:attrName>style.rotation</p:attrName>
                                        </p:attrNameLst>
                                      </p:cBhvr>
                                      <p:tavLst>
                                        <p:tav tm="0">
                                          <p:val>
                                            <p:fltVal val="360"/>
                                          </p:val>
                                        </p:tav>
                                        <p:tav tm="100000">
                                          <p:val>
                                            <p:fltVal val="0"/>
                                          </p:val>
                                        </p:tav>
                                      </p:tavLst>
                                    </p:anim>
                                    <p:animEffect transition="in" filter="fade">
                                      <p:cBhvr>
                                        <p:cTn id="20" dur="500"/>
                                        <p:tgtEl>
                                          <p:spTgt spid="20"/>
                                        </p:tgtEl>
                                      </p:cBhvr>
                                    </p:animEffect>
                                  </p:childTnLst>
                                </p:cTn>
                              </p:par>
                            </p:childTnLst>
                          </p:cTn>
                        </p:par>
                        <p:par>
                          <p:cTn id="21" fill="hold">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900" decel="100000" fill="hold"/>
                                        <p:tgtEl>
                                          <p:spTgt spid="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P spid="8"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7" y="195755"/>
            <a:ext cx="6030637"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全文逐条解读</a:t>
            </a:r>
            <a:endParaRPr lang="zh-CN" altLang="en-US" sz="2000" b="1" dirty="0">
              <a:solidFill>
                <a:srgbClr val="E20000"/>
              </a:solidFill>
              <a:cs typeface="+mn-ea"/>
              <a:sym typeface="+mn-lt"/>
            </a:endParaRPr>
          </a:p>
        </p:txBody>
      </p:sp>
      <p:grpSp>
        <p:nvGrpSpPr>
          <p:cNvPr id="42" name="组合 41"/>
          <p:cNvGrpSpPr/>
          <p:nvPr/>
        </p:nvGrpSpPr>
        <p:grpSpPr>
          <a:xfrm>
            <a:off x="3059832" y="1131590"/>
            <a:ext cx="360000" cy="3240360"/>
            <a:chOff x="3044910" y="1347614"/>
            <a:chExt cx="393662" cy="3240360"/>
          </a:xfrm>
        </p:grpSpPr>
        <p:sp>
          <p:nvSpPr>
            <p:cNvPr id="43" name="圆角矩形 42"/>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b="1" spc="300" dirty="0">
                  <a:solidFill>
                    <a:schemeClr val="tx1"/>
                  </a:solidFill>
                  <a:cs typeface="+mn-ea"/>
                  <a:sym typeface="+mn-lt"/>
                </a:rPr>
                <a:t>总  则</a:t>
              </a:r>
              <a:endParaRPr lang="zh-CN" altLang="en-US" sz="1600" b="1" spc="300" dirty="0">
                <a:solidFill>
                  <a:schemeClr val="tx1"/>
                </a:solidFill>
                <a:cs typeface="+mn-ea"/>
                <a:sym typeface="+mn-lt"/>
              </a:endParaRPr>
            </a:p>
          </p:txBody>
        </p:sp>
        <p:sp>
          <p:nvSpPr>
            <p:cNvPr id="44" name="圆角矩形 43"/>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第一章</a:t>
              </a:r>
              <a:endParaRPr lang="zh-CN" altLang="en-US" sz="1400" b="1" dirty="0">
                <a:cs typeface="+mn-ea"/>
                <a:sym typeface="+mn-lt"/>
              </a:endParaRPr>
            </a:p>
          </p:txBody>
        </p:sp>
      </p:grpSp>
      <p:grpSp>
        <p:nvGrpSpPr>
          <p:cNvPr id="45" name="组合 44"/>
          <p:cNvGrpSpPr/>
          <p:nvPr/>
        </p:nvGrpSpPr>
        <p:grpSpPr>
          <a:xfrm>
            <a:off x="467544" y="1131590"/>
            <a:ext cx="2210490" cy="3240360"/>
            <a:chOff x="958178" y="1347614"/>
            <a:chExt cx="2210490" cy="3240360"/>
          </a:xfrm>
        </p:grpSpPr>
        <p:grpSp>
          <p:nvGrpSpPr>
            <p:cNvPr id="46" name="组合 45"/>
            <p:cNvGrpSpPr/>
            <p:nvPr/>
          </p:nvGrpSpPr>
          <p:grpSpPr>
            <a:xfrm>
              <a:off x="958178" y="1347614"/>
              <a:ext cx="2210490" cy="3240360"/>
              <a:chOff x="306763" y="1796641"/>
              <a:chExt cx="1753530" cy="2570501"/>
            </a:xfrm>
          </p:grpSpPr>
          <p:sp>
            <p:nvSpPr>
              <p:cNvPr id="48" name="矩形 47"/>
              <p:cNvSpPr/>
              <p:nvPr/>
            </p:nvSpPr>
            <p:spPr>
              <a:xfrm>
                <a:off x="323274" y="1796641"/>
                <a:ext cx="1712142" cy="2570501"/>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306763" y="3087200"/>
                <a:ext cx="1753530" cy="1017859"/>
              </a:xfrm>
              <a:prstGeom prst="rect">
                <a:avLst/>
              </a:prstGeom>
            </p:spPr>
            <p:txBody>
              <a:bodyPr wrap="square">
                <a:spAutoFit/>
              </a:bodyPr>
              <a:lstStyle/>
              <a:p>
                <a:pPr algn="ctr">
                  <a:lnSpc>
                    <a:spcPct val="120000"/>
                  </a:lnSpc>
                </a:pPr>
                <a:r>
                  <a:rPr lang="zh-CN" altLang="en-US" sz="2200" b="1" dirty="0">
                    <a:solidFill>
                      <a:schemeClr val="bg1"/>
                    </a:solidFill>
                    <a:cs typeface="+mn-ea"/>
                    <a:sym typeface="+mn-lt"/>
                  </a:rPr>
                  <a:t>中国共产党党员教育管理</a:t>
                </a:r>
                <a:endParaRPr lang="en-US" altLang="zh-CN" sz="2200" b="1" dirty="0">
                  <a:solidFill>
                    <a:schemeClr val="bg1"/>
                  </a:solidFill>
                  <a:cs typeface="+mn-ea"/>
                  <a:sym typeface="+mn-lt"/>
                </a:endParaRPr>
              </a:p>
              <a:p>
                <a:pPr algn="ctr">
                  <a:lnSpc>
                    <a:spcPct val="120000"/>
                  </a:lnSpc>
                </a:pPr>
                <a:r>
                  <a:rPr lang="zh-CN" altLang="en-US" sz="2200" b="1" dirty="0">
                    <a:solidFill>
                      <a:schemeClr val="bg1"/>
                    </a:solidFill>
                    <a:cs typeface="+mn-ea"/>
                    <a:sym typeface="+mn-lt"/>
                  </a:rPr>
                  <a:t>工作条例</a:t>
                </a:r>
                <a:endParaRPr lang="en-US" altLang="zh-CN" sz="2200" b="1" dirty="0">
                  <a:solidFill>
                    <a:schemeClr val="bg1"/>
                  </a:solidFill>
                  <a:cs typeface="+mn-ea"/>
                  <a:sym typeface="+mn-lt"/>
                </a:endParaRPr>
              </a:p>
            </p:txBody>
          </p:sp>
        </p:grpSp>
        <p:sp>
          <p:nvSpPr>
            <p:cNvPr id="47" name="Freeform 29"/>
            <p:cNvSpPr/>
            <p:nvPr/>
          </p:nvSpPr>
          <p:spPr bwMode="auto">
            <a:xfrm>
              <a:off x="1597207" y="1797881"/>
              <a:ext cx="921886" cy="823794"/>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FFFF00"/>
            </a:solidFill>
            <a:ln>
              <a:noFill/>
            </a:ln>
          </p:spPr>
          <p:txBody>
            <a:bodyPr vert="horz" wrap="square" lIns="91440" tIns="45720" rIns="91440" bIns="45720" numCol="1" anchor="t" anchorCtr="0" compatLnSpc="1"/>
            <a:lstStyle/>
            <a:p>
              <a:endParaRPr lang="zh-CN" altLang="en-US">
                <a:solidFill>
                  <a:srgbClr val="FFFF00"/>
                </a:solidFill>
                <a:cs typeface="+mn-ea"/>
                <a:sym typeface="+mn-lt"/>
              </a:endParaRPr>
            </a:p>
          </p:txBody>
        </p:sp>
      </p:grpSp>
      <p:grpSp>
        <p:nvGrpSpPr>
          <p:cNvPr id="50" name="组合 49"/>
          <p:cNvGrpSpPr/>
          <p:nvPr/>
        </p:nvGrpSpPr>
        <p:grpSpPr>
          <a:xfrm>
            <a:off x="3584965" y="1138282"/>
            <a:ext cx="576064" cy="3240360"/>
            <a:chOff x="3044910" y="1347614"/>
            <a:chExt cx="393662" cy="3240360"/>
          </a:xfrm>
        </p:grpSpPr>
        <p:sp>
          <p:nvSpPr>
            <p:cNvPr id="55" name="圆角矩形 54"/>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tx1"/>
                  </a:solidFill>
                  <a:cs typeface="+mn-ea"/>
                  <a:sym typeface="+mn-lt"/>
                </a:rPr>
                <a:t>学习贯彻习近平新时代中国特色社会主义思想</a:t>
              </a:r>
              <a:endParaRPr lang="zh-CN" altLang="en-US" sz="1300" b="1" dirty="0">
                <a:solidFill>
                  <a:schemeClr val="tx1"/>
                </a:solidFill>
                <a:cs typeface="+mn-ea"/>
                <a:sym typeface="+mn-lt"/>
              </a:endParaRPr>
            </a:p>
          </p:txBody>
        </p:sp>
        <p:sp>
          <p:nvSpPr>
            <p:cNvPr id="56" name="圆角矩形 55"/>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第二章</a:t>
              </a:r>
              <a:endParaRPr lang="zh-CN" altLang="en-US" sz="1400" b="1" dirty="0">
                <a:cs typeface="+mn-ea"/>
                <a:sym typeface="+mn-lt"/>
              </a:endParaRPr>
            </a:p>
          </p:txBody>
        </p:sp>
      </p:grpSp>
      <p:grpSp>
        <p:nvGrpSpPr>
          <p:cNvPr id="57" name="组合 56"/>
          <p:cNvGrpSpPr/>
          <p:nvPr/>
        </p:nvGrpSpPr>
        <p:grpSpPr>
          <a:xfrm>
            <a:off x="4328238" y="1131590"/>
            <a:ext cx="360000" cy="3240360"/>
            <a:chOff x="3044910" y="1347614"/>
            <a:chExt cx="393662" cy="3240360"/>
          </a:xfrm>
        </p:grpSpPr>
        <p:sp>
          <p:nvSpPr>
            <p:cNvPr id="58" name="圆角矩形 57"/>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kern="600" dirty="0">
                  <a:solidFill>
                    <a:schemeClr val="tx1"/>
                  </a:solidFill>
                  <a:cs typeface="+mn-ea"/>
                  <a:sym typeface="+mn-lt"/>
                </a:rPr>
                <a:t>党员教育基本任务</a:t>
              </a:r>
              <a:endParaRPr lang="zh-CN" altLang="en-US" sz="1600" b="1" kern="600" dirty="0">
                <a:solidFill>
                  <a:schemeClr val="tx1"/>
                </a:solidFill>
                <a:cs typeface="+mn-ea"/>
                <a:sym typeface="+mn-lt"/>
              </a:endParaRPr>
            </a:p>
          </p:txBody>
        </p:sp>
        <p:sp>
          <p:nvSpPr>
            <p:cNvPr id="59" name="圆角矩形 58"/>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第三章</a:t>
              </a:r>
              <a:endParaRPr lang="zh-CN" altLang="en-US" sz="1400" b="1" dirty="0">
                <a:cs typeface="+mn-ea"/>
                <a:sym typeface="+mn-lt"/>
              </a:endParaRPr>
            </a:p>
          </p:txBody>
        </p:sp>
      </p:grpSp>
      <p:grpSp>
        <p:nvGrpSpPr>
          <p:cNvPr id="60" name="组合 59"/>
          <p:cNvGrpSpPr/>
          <p:nvPr/>
        </p:nvGrpSpPr>
        <p:grpSpPr>
          <a:xfrm>
            <a:off x="4855447" y="1131590"/>
            <a:ext cx="360000" cy="3240360"/>
            <a:chOff x="3044910" y="1347614"/>
            <a:chExt cx="393662" cy="3240360"/>
          </a:xfrm>
        </p:grpSpPr>
        <p:sp>
          <p:nvSpPr>
            <p:cNvPr id="61" name="圆角矩形 60"/>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b="1" dirty="0">
                  <a:solidFill>
                    <a:schemeClr val="tx1"/>
                  </a:solidFill>
                  <a:cs typeface="+mn-ea"/>
                  <a:sym typeface="+mn-lt"/>
                </a:rPr>
                <a:t>党员日常教育管理主要方式</a:t>
              </a:r>
              <a:endParaRPr lang="zh-CN" altLang="en-US" sz="1400" b="1" dirty="0">
                <a:solidFill>
                  <a:schemeClr val="tx1"/>
                </a:solidFill>
                <a:cs typeface="+mn-ea"/>
                <a:sym typeface="+mn-lt"/>
              </a:endParaRPr>
            </a:p>
          </p:txBody>
        </p:sp>
        <p:sp>
          <p:nvSpPr>
            <p:cNvPr id="62" name="圆角矩形 61"/>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第四章</a:t>
              </a:r>
              <a:endParaRPr lang="zh-CN" altLang="en-US" sz="1400" b="1" dirty="0">
                <a:cs typeface="+mn-ea"/>
                <a:sym typeface="+mn-lt"/>
              </a:endParaRPr>
            </a:p>
          </p:txBody>
        </p:sp>
      </p:grpSp>
      <p:grpSp>
        <p:nvGrpSpPr>
          <p:cNvPr id="63" name="组合 62"/>
          <p:cNvGrpSpPr/>
          <p:nvPr/>
        </p:nvGrpSpPr>
        <p:grpSpPr>
          <a:xfrm>
            <a:off x="5382656" y="1131590"/>
            <a:ext cx="360000" cy="3240360"/>
            <a:chOff x="3044910" y="1347614"/>
            <a:chExt cx="393662" cy="3240360"/>
          </a:xfrm>
        </p:grpSpPr>
        <p:sp>
          <p:nvSpPr>
            <p:cNvPr id="64" name="圆角矩形 63"/>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500" b="1" dirty="0">
                  <a:solidFill>
                    <a:schemeClr val="tx1"/>
                  </a:solidFill>
                  <a:cs typeface="+mn-ea"/>
                  <a:sym typeface="+mn-lt"/>
                </a:rPr>
                <a:t>党籍和党员组织关系管理</a:t>
              </a:r>
              <a:endParaRPr lang="zh-CN" altLang="en-US" sz="1500" b="1" dirty="0">
                <a:solidFill>
                  <a:schemeClr val="tx1"/>
                </a:solidFill>
                <a:cs typeface="+mn-ea"/>
                <a:sym typeface="+mn-lt"/>
              </a:endParaRPr>
            </a:p>
          </p:txBody>
        </p:sp>
        <p:sp>
          <p:nvSpPr>
            <p:cNvPr id="85" name="圆角矩形 84"/>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第五章</a:t>
              </a:r>
              <a:endParaRPr lang="zh-CN" altLang="en-US" sz="1400" b="1" dirty="0">
                <a:cs typeface="+mn-ea"/>
                <a:sym typeface="+mn-lt"/>
              </a:endParaRPr>
            </a:p>
          </p:txBody>
        </p:sp>
      </p:grpSp>
      <p:grpSp>
        <p:nvGrpSpPr>
          <p:cNvPr id="86" name="组合 85"/>
          <p:cNvGrpSpPr/>
          <p:nvPr/>
        </p:nvGrpSpPr>
        <p:grpSpPr>
          <a:xfrm>
            <a:off x="5912740" y="1131590"/>
            <a:ext cx="360000" cy="3240360"/>
            <a:chOff x="3044910" y="1347614"/>
            <a:chExt cx="393662" cy="3240360"/>
          </a:xfrm>
        </p:grpSpPr>
        <p:sp>
          <p:nvSpPr>
            <p:cNvPr id="87" name="圆角矩形 86"/>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500" b="1" spc="300" dirty="0">
                  <a:solidFill>
                    <a:schemeClr val="tx1"/>
                  </a:solidFill>
                  <a:cs typeface="+mn-ea"/>
                  <a:sym typeface="+mn-lt"/>
                </a:rPr>
                <a:t>党员监督和组织处置</a:t>
              </a:r>
              <a:endParaRPr lang="zh-CN" altLang="en-US" sz="1500" b="1" spc="300" dirty="0">
                <a:solidFill>
                  <a:schemeClr val="tx1"/>
                </a:solidFill>
                <a:cs typeface="+mn-ea"/>
                <a:sym typeface="+mn-lt"/>
              </a:endParaRPr>
            </a:p>
          </p:txBody>
        </p:sp>
        <p:sp>
          <p:nvSpPr>
            <p:cNvPr id="88" name="圆角矩形 87"/>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第六章</a:t>
              </a:r>
              <a:endParaRPr lang="zh-CN" altLang="en-US" sz="1400" b="1" dirty="0">
                <a:cs typeface="+mn-ea"/>
                <a:sym typeface="+mn-lt"/>
              </a:endParaRPr>
            </a:p>
          </p:txBody>
        </p:sp>
      </p:grpSp>
      <p:grpSp>
        <p:nvGrpSpPr>
          <p:cNvPr id="89" name="组合 88"/>
          <p:cNvGrpSpPr/>
          <p:nvPr/>
        </p:nvGrpSpPr>
        <p:grpSpPr>
          <a:xfrm>
            <a:off x="6445521" y="1131590"/>
            <a:ext cx="360000" cy="3240360"/>
            <a:chOff x="3044910" y="1347614"/>
            <a:chExt cx="393662" cy="3240360"/>
          </a:xfrm>
        </p:grpSpPr>
        <p:sp>
          <p:nvSpPr>
            <p:cNvPr id="90" name="圆角矩形 89"/>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b="1" spc="300" dirty="0">
                  <a:solidFill>
                    <a:schemeClr val="tx1"/>
                  </a:solidFill>
                  <a:cs typeface="+mn-ea"/>
                  <a:sym typeface="+mn-lt"/>
                </a:rPr>
                <a:t>流动党员管理</a:t>
              </a:r>
              <a:endParaRPr lang="zh-CN" altLang="en-US" sz="1600" b="1" spc="300" dirty="0">
                <a:solidFill>
                  <a:schemeClr val="tx1"/>
                </a:solidFill>
                <a:cs typeface="+mn-ea"/>
                <a:sym typeface="+mn-lt"/>
              </a:endParaRPr>
            </a:p>
          </p:txBody>
        </p:sp>
        <p:sp>
          <p:nvSpPr>
            <p:cNvPr id="91" name="圆角矩形 90"/>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第七章</a:t>
              </a:r>
              <a:endParaRPr lang="zh-CN" altLang="en-US" sz="1400" b="1" dirty="0">
                <a:cs typeface="+mn-ea"/>
                <a:sym typeface="+mn-lt"/>
              </a:endParaRPr>
            </a:p>
          </p:txBody>
        </p:sp>
      </p:grpSp>
      <p:grpSp>
        <p:nvGrpSpPr>
          <p:cNvPr id="92" name="组合 91"/>
          <p:cNvGrpSpPr/>
          <p:nvPr/>
        </p:nvGrpSpPr>
        <p:grpSpPr>
          <a:xfrm>
            <a:off x="6978302" y="1131590"/>
            <a:ext cx="360000" cy="3240360"/>
            <a:chOff x="3044910" y="1347614"/>
            <a:chExt cx="393662" cy="3240360"/>
          </a:xfrm>
        </p:grpSpPr>
        <p:sp>
          <p:nvSpPr>
            <p:cNvPr id="93" name="圆角矩形 92"/>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b="1" dirty="0">
                  <a:solidFill>
                    <a:schemeClr val="tx1"/>
                  </a:solidFill>
                  <a:cs typeface="+mn-ea"/>
                  <a:sym typeface="+mn-lt"/>
                </a:rPr>
                <a:t>党员教育管理信息化</a:t>
              </a:r>
              <a:endParaRPr lang="zh-CN" altLang="en-US" sz="1600" b="1" dirty="0">
                <a:solidFill>
                  <a:schemeClr val="tx1"/>
                </a:solidFill>
                <a:cs typeface="+mn-ea"/>
                <a:sym typeface="+mn-lt"/>
              </a:endParaRPr>
            </a:p>
          </p:txBody>
        </p:sp>
        <p:sp>
          <p:nvSpPr>
            <p:cNvPr id="94" name="圆角矩形 93"/>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第八章</a:t>
              </a:r>
              <a:endParaRPr lang="zh-CN" altLang="en-US" sz="1400" b="1" dirty="0">
                <a:cs typeface="+mn-ea"/>
                <a:sym typeface="+mn-lt"/>
              </a:endParaRPr>
            </a:p>
          </p:txBody>
        </p:sp>
      </p:grpSp>
      <p:grpSp>
        <p:nvGrpSpPr>
          <p:cNvPr id="32" name="组合 31"/>
          <p:cNvGrpSpPr/>
          <p:nvPr/>
        </p:nvGrpSpPr>
        <p:grpSpPr>
          <a:xfrm>
            <a:off x="7511083" y="1138282"/>
            <a:ext cx="360000" cy="3240360"/>
            <a:chOff x="3044910" y="1347614"/>
            <a:chExt cx="393662" cy="3240360"/>
          </a:xfrm>
        </p:grpSpPr>
        <p:sp>
          <p:nvSpPr>
            <p:cNvPr id="33" name="圆角矩形 32"/>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500" b="1" spc="100" dirty="0">
                  <a:solidFill>
                    <a:schemeClr val="tx1"/>
                  </a:solidFill>
                  <a:cs typeface="+mn-ea"/>
                  <a:sym typeface="+mn-lt"/>
                </a:rPr>
                <a:t>组织领导和工作保障</a:t>
              </a:r>
              <a:endParaRPr lang="zh-CN" altLang="en-US" sz="1500" b="1" spc="100" dirty="0">
                <a:solidFill>
                  <a:schemeClr val="tx1"/>
                </a:solidFill>
                <a:cs typeface="+mn-ea"/>
                <a:sym typeface="+mn-lt"/>
              </a:endParaRPr>
            </a:p>
          </p:txBody>
        </p:sp>
        <p:sp>
          <p:nvSpPr>
            <p:cNvPr id="34" name="圆角矩形 33"/>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第九章</a:t>
              </a:r>
              <a:endParaRPr lang="zh-CN" altLang="en-US" sz="1400" b="1" dirty="0">
                <a:cs typeface="+mn-ea"/>
                <a:sym typeface="+mn-lt"/>
              </a:endParaRPr>
            </a:p>
          </p:txBody>
        </p:sp>
      </p:grpSp>
      <p:grpSp>
        <p:nvGrpSpPr>
          <p:cNvPr id="35" name="组合 34"/>
          <p:cNvGrpSpPr/>
          <p:nvPr/>
        </p:nvGrpSpPr>
        <p:grpSpPr>
          <a:xfrm>
            <a:off x="8038292" y="1131590"/>
            <a:ext cx="360000" cy="3240360"/>
            <a:chOff x="3044910" y="1347614"/>
            <a:chExt cx="393662" cy="3240360"/>
          </a:xfrm>
        </p:grpSpPr>
        <p:sp>
          <p:nvSpPr>
            <p:cNvPr id="36" name="圆角矩形 35"/>
            <p:cNvSpPr/>
            <p:nvPr/>
          </p:nvSpPr>
          <p:spPr>
            <a:xfrm>
              <a:off x="3044910" y="2211710"/>
              <a:ext cx="393662" cy="2376264"/>
            </a:xfrm>
            <a:prstGeom prst="roundRect">
              <a:avLst/>
            </a:prstGeom>
            <a:noFill/>
            <a:ln w="9525">
              <a:solidFill>
                <a:srgbClr val="E2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600" b="1" dirty="0">
                  <a:solidFill>
                    <a:schemeClr val="tx1"/>
                  </a:solidFill>
                  <a:cs typeface="+mn-ea"/>
                  <a:sym typeface="+mn-lt"/>
                </a:rPr>
                <a:t>附    则</a:t>
              </a:r>
              <a:endParaRPr lang="zh-CN" altLang="en-US" sz="1600" b="1" dirty="0">
                <a:solidFill>
                  <a:schemeClr val="tx1"/>
                </a:solidFill>
                <a:cs typeface="+mn-ea"/>
                <a:sym typeface="+mn-lt"/>
              </a:endParaRPr>
            </a:p>
          </p:txBody>
        </p:sp>
        <p:sp>
          <p:nvSpPr>
            <p:cNvPr id="37" name="圆角矩形 36"/>
            <p:cNvSpPr/>
            <p:nvPr/>
          </p:nvSpPr>
          <p:spPr>
            <a:xfrm>
              <a:off x="3044910" y="1347614"/>
              <a:ext cx="393662" cy="792088"/>
            </a:xfrm>
            <a:prstGeom prst="roundRect">
              <a:avLst/>
            </a:prstGeom>
            <a:solidFill>
              <a:srgbClr val="E20000"/>
            </a:solidFill>
            <a:ln w="9525">
              <a:solidFill>
                <a:srgbClr val="E2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cs typeface="+mn-ea"/>
                  <a:sym typeface="+mn-lt"/>
                </a:rPr>
                <a:t>第十章</a:t>
              </a:r>
              <a:endParaRPr lang="zh-CN" altLang="en-US" sz="1400" b="1" dirty="0">
                <a:cs typeface="+mn-ea"/>
                <a:sym typeface="+mn-lt"/>
              </a:endParaRPr>
            </a:p>
          </p:txBody>
        </p:sp>
      </p:gr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up)">
                                      <p:cBhvr>
                                        <p:cTn id="11" dur="500"/>
                                        <p:tgtEl>
                                          <p:spTgt spid="4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up)">
                                      <p:cBhvr>
                                        <p:cTn id="23" dur="500"/>
                                        <p:tgtEl>
                                          <p:spTgt spid="6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up)">
                                      <p:cBhvr>
                                        <p:cTn id="27" dur="500"/>
                                        <p:tgtEl>
                                          <p:spTgt spid="6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up)">
                                      <p:cBhvr>
                                        <p:cTn id="31" dur="500"/>
                                        <p:tgtEl>
                                          <p:spTgt spid="86"/>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up)">
                                      <p:cBhvr>
                                        <p:cTn id="35" dur="500"/>
                                        <p:tgtEl>
                                          <p:spTgt spid="89"/>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wipe(up)">
                                      <p:cBhvr>
                                        <p:cTn id="39" dur="500"/>
                                        <p:tgtEl>
                                          <p:spTgt spid="92"/>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500"/>
                                        <p:tgtEl>
                                          <p:spTgt spid="32"/>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776781" y="1919874"/>
            <a:ext cx="1617751" cy="784830"/>
          </a:xfrm>
          <a:prstGeom prst="rect">
            <a:avLst/>
          </a:prstGeom>
          <a:noFill/>
        </p:spPr>
        <p:txBody>
          <a:bodyPr wrap="none" rtlCol="0">
            <a:spAutoFit/>
          </a:bodyPr>
          <a:lstStyle/>
          <a:p>
            <a:pPr algn="ctr"/>
            <a:r>
              <a:rPr lang="zh-CN" altLang="en-US" sz="4500" b="1" dirty="0">
                <a:solidFill>
                  <a:srgbClr val="E20000"/>
                </a:solidFill>
                <a:cs typeface="+mn-ea"/>
                <a:sym typeface="+mn-lt"/>
              </a:rPr>
              <a:t>总  则</a:t>
            </a:r>
            <a:endParaRPr lang="zh-CN" altLang="en-US" sz="4500" b="1" dirty="0">
              <a:solidFill>
                <a:srgbClr val="E20000"/>
              </a:solidFill>
              <a:cs typeface="+mn-ea"/>
              <a:sym typeface="+mn-lt"/>
            </a:endParaRPr>
          </a:p>
        </p:txBody>
      </p:sp>
      <p:sp>
        <p:nvSpPr>
          <p:cNvPr id="14" name="文本框 11"/>
          <p:cNvSpPr txBox="1"/>
          <p:nvPr/>
        </p:nvSpPr>
        <p:spPr>
          <a:xfrm>
            <a:off x="2483676" y="3178994"/>
            <a:ext cx="4203960" cy="80522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
        <p:nvSpPr>
          <p:cNvPr id="21" name="矩形: 圆角 8"/>
          <p:cNvSpPr/>
          <p:nvPr/>
        </p:nvSpPr>
        <p:spPr>
          <a:xfrm>
            <a:off x="3593097" y="947370"/>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第一章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pic>
        <p:nvPicPr>
          <p:cNvPr id="7" name="图片 6" descr="C:\Users\asus\Desktop\1.png1"/>
          <p:cNvPicPr>
            <a:picLocks noChangeAspect="1"/>
          </p:cNvPicPr>
          <p:nvPr/>
        </p:nvPicPr>
        <p:blipFill>
          <a:blip r:embed="rId2"/>
          <a:srcRect t="501" b="501"/>
          <a:stretch>
            <a:fillRect/>
          </a:stretch>
        </p:blipFill>
        <p:spPr>
          <a:xfrm>
            <a:off x="0" y="1420495"/>
            <a:ext cx="9144000" cy="373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144246"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总  则</a:t>
            </a:r>
            <a:endParaRPr lang="zh-CN" altLang="en-US" sz="2000" b="1" dirty="0">
              <a:solidFill>
                <a:srgbClr val="E20000"/>
              </a:solidFill>
              <a:cs typeface="+mn-ea"/>
              <a:sym typeface="+mn-lt"/>
            </a:endParaRPr>
          </a:p>
        </p:txBody>
      </p:sp>
      <p:sp>
        <p:nvSpPr>
          <p:cNvPr id="36" name="矩形 35"/>
          <p:cNvSpPr/>
          <p:nvPr/>
        </p:nvSpPr>
        <p:spPr>
          <a:xfrm>
            <a:off x="1590431" y="1424190"/>
            <a:ext cx="6005905" cy="265972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总    则</a:t>
            </a:r>
            <a:endParaRPr lang="zh-CN" altLang="en-US" b="1" dirty="0">
              <a:solidFill>
                <a:schemeClr val="bg1"/>
              </a:solidFill>
              <a:cs typeface="+mn-ea"/>
              <a:sym typeface="+mn-lt"/>
            </a:endParaRPr>
          </a:p>
        </p:txBody>
      </p:sp>
      <p:sp>
        <p:nvSpPr>
          <p:cNvPr id="41" name="文本框 40"/>
          <p:cNvSpPr txBox="1"/>
          <p:nvPr/>
        </p:nvSpPr>
        <p:spPr>
          <a:xfrm>
            <a:off x="1769724" y="1865660"/>
            <a:ext cx="5767295" cy="81310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第一条</a:t>
            </a:r>
            <a:r>
              <a:rPr lang="en-US" altLang="zh-CN" sz="1300" b="1" dirty="0">
                <a:solidFill>
                  <a:srgbClr val="E20000"/>
                </a:solidFill>
                <a:cs typeface="+mn-ea"/>
                <a:sym typeface="+mn-lt"/>
              </a:rPr>
              <a:t>】</a:t>
            </a:r>
            <a:r>
              <a:rPr lang="zh-CN" altLang="en-US" sz="1200" dirty="0">
                <a:cs typeface="+mn-ea"/>
                <a:sym typeface="+mn-lt"/>
              </a:rPr>
              <a:t>为了深入学习贯彻习近平新时代中国特色社会主义思想，加强党员教育管理工作，提高党员队伍建设质量，保持党员队伍的先进性和纯洁性，根据</a:t>
            </a:r>
            <a:r>
              <a:rPr lang="en-US" altLang="zh-CN" sz="1200" dirty="0">
                <a:cs typeface="+mn-ea"/>
                <a:sym typeface="+mn-lt"/>
              </a:rPr>
              <a:t>《</a:t>
            </a:r>
            <a:r>
              <a:rPr lang="zh-CN" altLang="en-US" sz="1200" dirty="0">
                <a:cs typeface="+mn-ea"/>
                <a:sym typeface="+mn-lt"/>
              </a:rPr>
              <a:t>中国共产党章程</a:t>
            </a:r>
            <a:r>
              <a:rPr lang="en-US" altLang="zh-CN" sz="1200" dirty="0">
                <a:cs typeface="+mn-ea"/>
                <a:sym typeface="+mn-lt"/>
              </a:rPr>
              <a:t>》</a:t>
            </a:r>
            <a:r>
              <a:rPr lang="zh-CN" altLang="en-US" sz="1200" dirty="0">
                <a:cs typeface="+mn-ea"/>
                <a:sym typeface="+mn-lt"/>
              </a:rPr>
              <a:t>和有关党内法规，制定本条例。</a:t>
            </a:r>
            <a:endParaRPr lang="zh-CN" altLang="en-US" sz="1200" dirty="0">
              <a:cs typeface="+mn-ea"/>
              <a:sym typeface="+mn-lt"/>
            </a:endParaRPr>
          </a:p>
        </p:txBody>
      </p:sp>
      <p:sp>
        <p:nvSpPr>
          <p:cNvPr id="42" name="文本框 41"/>
          <p:cNvSpPr txBox="1"/>
          <p:nvPr/>
        </p:nvSpPr>
        <p:spPr>
          <a:xfrm>
            <a:off x="1790763" y="2930515"/>
            <a:ext cx="5767295" cy="1072601"/>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第二条</a:t>
            </a:r>
            <a:r>
              <a:rPr lang="en-US" altLang="zh-CN" sz="1300" b="1" dirty="0">
                <a:solidFill>
                  <a:srgbClr val="E20000"/>
                </a:solidFill>
                <a:cs typeface="+mn-ea"/>
                <a:sym typeface="+mn-lt"/>
              </a:rPr>
              <a:t>】</a:t>
            </a:r>
            <a:r>
              <a:rPr lang="zh-CN" altLang="en-US" sz="1200" dirty="0">
                <a:cs typeface="+mn-ea"/>
                <a:sym typeface="+mn-lt"/>
              </a:rPr>
              <a:t>党员教育管理是党的建设基础性经常性工作。党组织应当加强党员教育管理，引导党员坚定共产主义远大理想和中国特色社会主义共同理想，增强“四个意识”、坚定“四个自信”、做到“两个维护”，增强党性，提高素质，认真履行义务，正确行使权利，充分发挥先锋模范作用。</a:t>
            </a:r>
            <a:endParaRPr lang="zh-CN" altLang="en-US" sz="1200" b="1" dirty="0">
              <a:cs typeface="+mn-ea"/>
              <a:sym typeface="+mn-lt"/>
            </a:endParaRPr>
          </a:p>
        </p:txBody>
      </p:sp>
      <p:cxnSp>
        <p:nvCxnSpPr>
          <p:cNvPr id="43" name="直接连接符 42"/>
          <p:cNvCxnSpPr/>
          <p:nvPr/>
        </p:nvCxnSpPr>
        <p:spPr>
          <a:xfrm>
            <a:off x="1907704" y="2787774"/>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144246"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总  则</a:t>
            </a:r>
            <a:endParaRPr lang="zh-CN" altLang="en-US" sz="2000" b="1" dirty="0">
              <a:solidFill>
                <a:srgbClr val="E20000"/>
              </a:solidFill>
              <a:cs typeface="+mn-ea"/>
              <a:sym typeface="+mn-lt"/>
            </a:endParaRPr>
          </a:p>
        </p:txBody>
      </p:sp>
      <p:sp>
        <p:nvSpPr>
          <p:cNvPr id="36" name="矩形 35"/>
          <p:cNvSpPr/>
          <p:nvPr/>
        </p:nvSpPr>
        <p:spPr>
          <a:xfrm>
            <a:off x="1590431" y="1208166"/>
            <a:ext cx="6005905" cy="3331091"/>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059582"/>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059582"/>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总    则</a:t>
            </a:r>
            <a:endParaRPr lang="zh-CN" altLang="en-US" b="1" dirty="0">
              <a:solidFill>
                <a:schemeClr val="bg1"/>
              </a:solidFill>
              <a:cs typeface="+mn-ea"/>
              <a:sym typeface="+mn-lt"/>
            </a:endParaRPr>
          </a:p>
        </p:txBody>
      </p:sp>
      <p:sp>
        <p:nvSpPr>
          <p:cNvPr id="41" name="文本框 40"/>
          <p:cNvSpPr txBox="1"/>
          <p:nvPr/>
        </p:nvSpPr>
        <p:spPr>
          <a:xfrm>
            <a:off x="1709735" y="1635646"/>
            <a:ext cx="5767295" cy="1031051"/>
          </a:xfrm>
          <a:prstGeom prst="rect">
            <a:avLst/>
          </a:prstGeom>
          <a:noFill/>
        </p:spPr>
        <p:txBody>
          <a:bodyPr wrap="square" rtlCol="0">
            <a:spAutoFit/>
          </a:bodyPr>
          <a:lstStyle/>
          <a:p>
            <a:pPr>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第三条</a:t>
            </a:r>
            <a:r>
              <a:rPr lang="en-US" altLang="zh-CN" sz="1300" b="1" dirty="0">
                <a:solidFill>
                  <a:srgbClr val="E20000"/>
                </a:solidFill>
                <a:cs typeface="+mn-ea"/>
                <a:sym typeface="+mn-lt"/>
              </a:rPr>
              <a:t>】</a:t>
            </a:r>
            <a:r>
              <a:rPr lang="zh-CN" altLang="en-US" sz="1200" dirty="0">
                <a:cs typeface="+mn-ea"/>
                <a:sym typeface="+mn-lt"/>
              </a:rPr>
              <a:t>党员教育管理工作以马克思列宁主义、毛泽东思想、邓小平理论、“三个代表”重要思想、科学发展观、习近平新时代中国特色社会主义思想为指导，落实新时代党的建设总要求和新时代党的组织路线，坚持教育、管理、监督、服务相结合，推进“两学一做”学习教育常态化制度化，不断增强党员教育管理针对性和有效性，努力建设政治合格、执行纪律合格、品德合格、发挥作用合格的党员队伍。</a:t>
            </a:r>
            <a:endParaRPr lang="zh-CN" altLang="en-US" sz="1200" dirty="0">
              <a:cs typeface="+mn-ea"/>
              <a:sym typeface="+mn-lt"/>
            </a:endParaRPr>
          </a:p>
        </p:txBody>
      </p:sp>
      <p:sp>
        <p:nvSpPr>
          <p:cNvPr id="11" name="文本框 10"/>
          <p:cNvSpPr txBox="1"/>
          <p:nvPr/>
        </p:nvSpPr>
        <p:spPr>
          <a:xfrm>
            <a:off x="1691680" y="2769542"/>
            <a:ext cx="5767295" cy="1769715"/>
          </a:xfrm>
          <a:prstGeom prst="rect">
            <a:avLst/>
          </a:prstGeom>
          <a:noFill/>
        </p:spPr>
        <p:txBody>
          <a:bodyPr wrap="square" rtlCol="0">
            <a:spAutoFit/>
          </a:bodyPr>
          <a:lstStyle/>
          <a:p>
            <a:pPr>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第四条</a:t>
            </a:r>
            <a:r>
              <a:rPr lang="en-US" altLang="zh-CN" sz="1300" b="1" dirty="0">
                <a:solidFill>
                  <a:srgbClr val="E20000"/>
                </a:solidFill>
                <a:cs typeface="+mn-ea"/>
                <a:sym typeface="+mn-lt"/>
              </a:rPr>
              <a:t>】</a:t>
            </a:r>
            <a:r>
              <a:rPr lang="zh-CN" altLang="en-US" sz="1200" dirty="0">
                <a:cs typeface="+mn-ea"/>
                <a:sym typeface="+mn-lt"/>
              </a:rPr>
              <a:t>党员教育管理工作遵循以下原则：</a:t>
            </a:r>
            <a:endParaRPr lang="zh-CN" altLang="en-US" sz="1200" dirty="0">
              <a:cs typeface="+mn-ea"/>
              <a:sym typeface="+mn-lt"/>
            </a:endParaRPr>
          </a:p>
          <a:p>
            <a:pPr>
              <a:defRPr/>
            </a:pPr>
            <a:r>
              <a:rPr lang="zh-CN" altLang="en-US" sz="1200" dirty="0">
                <a:cs typeface="+mn-ea"/>
                <a:sym typeface="+mn-lt"/>
              </a:rPr>
              <a:t>（一）坚持党要管党、全面从严治党，将严的要求落实到党员教育管理工作全过程和各方面，党员领导干部带头接受教育管理；</a:t>
            </a:r>
            <a:endParaRPr lang="zh-CN" altLang="en-US" sz="1200" dirty="0">
              <a:cs typeface="+mn-ea"/>
              <a:sym typeface="+mn-lt"/>
            </a:endParaRPr>
          </a:p>
          <a:p>
            <a:pPr>
              <a:defRPr/>
            </a:pPr>
            <a:r>
              <a:rPr lang="zh-CN" altLang="en-US" sz="1200" dirty="0">
                <a:cs typeface="+mn-ea"/>
                <a:sym typeface="+mn-lt"/>
              </a:rPr>
              <a:t>（二）坚持以党的政治建设为统领，突出党性教育和政治理论教育，引导党员遵守党章党规党纪，不忘初心、牢记使命；</a:t>
            </a:r>
            <a:endParaRPr lang="zh-CN" altLang="en-US" sz="1200" dirty="0">
              <a:cs typeface="+mn-ea"/>
              <a:sym typeface="+mn-lt"/>
            </a:endParaRPr>
          </a:p>
          <a:p>
            <a:pPr>
              <a:defRPr/>
            </a:pPr>
            <a:r>
              <a:rPr lang="zh-CN" altLang="en-US" sz="1200" dirty="0">
                <a:cs typeface="+mn-ea"/>
                <a:sym typeface="+mn-lt"/>
              </a:rPr>
              <a:t>（三）坚持围绕中心、服务大局，注重党员教育管理质量和实效，保证党的理论和路线方针政策、党中央决策部署贯彻落实；</a:t>
            </a:r>
            <a:endParaRPr lang="zh-CN" altLang="en-US" sz="1200" dirty="0">
              <a:cs typeface="+mn-ea"/>
              <a:sym typeface="+mn-lt"/>
            </a:endParaRPr>
          </a:p>
          <a:p>
            <a:pPr>
              <a:defRPr/>
            </a:pPr>
            <a:r>
              <a:rPr lang="zh-CN" altLang="en-US" sz="1200" dirty="0">
                <a:cs typeface="+mn-ea"/>
                <a:sym typeface="+mn-lt"/>
              </a:rPr>
              <a:t>（四）坚持从实际出发，加强分类指导，尊重党员主体地位，充分发挥党支部直接教育、管理、监督党员作用。</a:t>
            </a:r>
            <a:endParaRPr lang="zh-CN" altLang="en-US" sz="1200" b="1" dirty="0">
              <a:cs typeface="+mn-ea"/>
              <a:sym typeface="+mn-lt"/>
            </a:endParaRPr>
          </a:p>
        </p:txBody>
      </p:sp>
      <p:cxnSp>
        <p:nvCxnSpPr>
          <p:cNvPr id="12" name="直接连接符 11"/>
          <p:cNvCxnSpPr/>
          <p:nvPr/>
        </p:nvCxnSpPr>
        <p:spPr>
          <a:xfrm>
            <a:off x="1808621" y="2715766"/>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outVertical)">
                                      <p:cBhvr>
                                        <p:cTn id="23" dur="500"/>
                                        <p:tgtEl>
                                          <p:spTgt spid="12"/>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0" y="1420495"/>
            <a:ext cx="9144000" cy="3738880"/>
          </a:xfrm>
          <a:prstGeom prst="rect">
            <a:avLst/>
          </a:prstGeom>
        </p:spPr>
      </p:pic>
      <p:sp>
        <p:nvSpPr>
          <p:cNvPr id="13" name="文本框 12"/>
          <p:cNvSpPr txBox="1"/>
          <p:nvPr/>
        </p:nvSpPr>
        <p:spPr>
          <a:xfrm>
            <a:off x="1607918" y="1577790"/>
            <a:ext cx="5955476" cy="1477328"/>
          </a:xfrm>
          <a:prstGeom prst="rect">
            <a:avLst/>
          </a:prstGeom>
          <a:noFill/>
        </p:spPr>
        <p:txBody>
          <a:bodyPr wrap="none" rtlCol="0">
            <a:spAutoFit/>
          </a:bodyPr>
          <a:lstStyle/>
          <a:p>
            <a:pPr algn="ctr"/>
            <a:r>
              <a:rPr lang="zh-CN" altLang="en-US" sz="4500" b="1" dirty="0">
                <a:solidFill>
                  <a:srgbClr val="E20000"/>
                </a:solidFill>
                <a:cs typeface="+mn-ea"/>
                <a:sym typeface="+mn-lt"/>
              </a:rPr>
              <a:t>学习贯彻习近平新时代</a:t>
            </a:r>
            <a:endParaRPr lang="en-US" altLang="zh-CN" sz="4500" b="1" dirty="0">
              <a:solidFill>
                <a:srgbClr val="E20000"/>
              </a:solidFill>
              <a:cs typeface="+mn-ea"/>
              <a:sym typeface="+mn-lt"/>
            </a:endParaRPr>
          </a:p>
          <a:p>
            <a:pPr algn="ctr"/>
            <a:r>
              <a:rPr lang="zh-CN" altLang="en-US" sz="4500" b="1" dirty="0">
                <a:solidFill>
                  <a:srgbClr val="E20000"/>
                </a:solidFill>
                <a:cs typeface="+mn-ea"/>
                <a:sym typeface="+mn-lt"/>
              </a:rPr>
              <a:t>中国特色社会主义思想</a:t>
            </a:r>
            <a:endParaRPr lang="zh-CN" altLang="en-US" sz="4500" b="1" dirty="0">
              <a:solidFill>
                <a:srgbClr val="E20000"/>
              </a:solidFill>
              <a:cs typeface="+mn-ea"/>
              <a:sym typeface="+mn-lt"/>
            </a:endParaRPr>
          </a:p>
        </p:txBody>
      </p:sp>
      <p:sp>
        <p:nvSpPr>
          <p:cNvPr id="21" name="矩形: 圆角 8"/>
          <p:cNvSpPr/>
          <p:nvPr/>
        </p:nvSpPr>
        <p:spPr>
          <a:xfrm>
            <a:off x="3593097" y="917702"/>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第二章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149475" y="3265805"/>
            <a:ext cx="4537710"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5616624"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学习贯彻习近平新时代中国特色社会主义思想</a:t>
            </a:r>
            <a:endParaRPr lang="zh-CN" altLang="en-US" sz="2000" b="1" dirty="0">
              <a:solidFill>
                <a:srgbClr val="E20000"/>
              </a:solidFill>
              <a:cs typeface="+mn-ea"/>
              <a:sym typeface="+mn-lt"/>
            </a:endParaRPr>
          </a:p>
        </p:txBody>
      </p:sp>
      <p:sp>
        <p:nvSpPr>
          <p:cNvPr id="36" name="矩形 35"/>
          <p:cNvSpPr/>
          <p:nvPr/>
        </p:nvSpPr>
        <p:spPr>
          <a:xfrm>
            <a:off x="1590431" y="1280174"/>
            <a:ext cx="6005905" cy="309177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131590"/>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131590"/>
            <a:ext cx="4248472" cy="340991"/>
          </a:xfrm>
          <a:prstGeom prst="rect">
            <a:avLst/>
          </a:prstGeom>
        </p:spPr>
        <p:txBody>
          <a:bodyPr wrap="square" lIns="68580" tIns="34290" rIns="68580" bIns="34290">
            <a:spAutoFit/>
          </a:bodyPr>
          <a:lstStyle/>
          <a:p>
            <a:pPr algn="ctr">
              <a:lnSpc>
                <a:spcPct val="120000"/>
              </a:lnSpc>
            </a:pPr>
            <a:r>
              <a:rPr lang="zh-CN" altLang="en-US" sz="1600" b="1" dirty="0">
                <a:solidFill>
                  <a:schemeClr val="bg1"/>
                </a:solidFill>
                <a:cs typeface="+mn-ea"/>
                <a:sym typeface="+mn-lt"/>
              </a:rPr>
              <a:t>学习贯彻习近平新时代中国特色社会主义思想</a:t>
            </a:r>
            <a:endParaRPr lang="zh-CN" altLang="en-US" sz="1600" b="1" dirty="0">
              <a:solidFill>
                <a:schemeClr val="bg1"/>
              </a:solidFill>
              <a:cs typeface="+mn-ea"/>
              <a:sym typeface="+mn-lt"/>
            </a:endParaRPr>
          </a:p>
        </p:txBody>
      </p:sp>
      <p:sp>
        <p:nvSpPr>
          <p:cNvPr id="41" name="文本框 40"/>
          <p:cNvSpPr txBox="1"/>
          <p:nvPr/>
        </p:nvSpPr>
        <p:spPr>
          <a:xfrm>
            <a:off x="1769724" y="1721644"/>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第五条</a:t>
            </a:r>
            <a:r>
              <a:rPr lang="en-US" altLang="zh-CN" sz="1300" b="1" dirty="0">
                <a:solidFill>
                  <a:srgbClr val="E20000"/>
                </a:solidFill>
                <a:cs typeface="+mn-ea"/>
                <a:sym typeface="+mn-lt"/>
              </a:rPr>
              <a:t>】</a:t>
            </a:r>
            <a:r>
              <a:rPr lang="zh-CN" altLang="en-US" sz="1200" dirty="0">
                <a:cs typeface="+mn-ea"/>
                <a:sym typeface="+mn-lt"/>
              </a:rPr>
              <a:t>把用习近平新时代中国特色社会主义思想武装全党作为党员教育管理的首要政治任务，引导党员充分认识学习贯彻习近平新时代中国特色社会主义思想的重大意义，自觉学懂弄通做实。</a:t>
            </a:r>
            <a:endParaRPr lang="zh-CN" altLang="en-US" sz="1200" dirty="0">
              <a:cs typeface="+mn-ea"/>
              <a:sym typeface="+mn-lt"/>
            </a:endParaRPr>
          </a:p>
        </p:txBody>
      </p:sp>
      <p:sp>
        <p:nvSpPr>
          <p:cNvPr id="42" name="文本框 41"/>
          <p:cNvSpPr txBox="1"/>
          <p:nvPr/>
        </p:nvSpPr>
        <p:spPr>
          <a:xfrm>
            <a:off x="1790763" y="2670587"/>
            <a:ext cx="5767295" cy="1647182"/>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第六条</a:t>
            </a:r>
            <a:r>
              <a:rPr lang="en-US" altLang="zh-CN" sz="1300" b="1" dirty="0">
                <a:solidFill>
                  <a:srgbClr val="E20000"/>
                </a:solidFill>
                <a:cs typeface="+mn-ea"/>
                <a:sym typeface="+mn-lt"/>
              </a:rPr>
              <a:t>】</a:t>
            </a:r>
            <a:r>
              <a:rPr lang="zh-CN" altLang="en-US" sz="1200" dirty="0">
                <a:cs typeface="+mn-ea"/>
                <a:sym typeface="+mn-lt"/>
              </a:rPr>
              <a:t>组织党员读原著、学原文、悟原理，深入学习领会习近平新时代中国特色社会主义思想的核心要义、基本精神、实践要求，掌握贯穿其中的马克思主义立场观点方法，增强政治自觉、理论自信、情感融入。建立以学习贯彻习近平新时代中国特色社会主义思想为中心内容的党员教育教材体系。</a:t>
            </a:r>
            <a:endParaRPr lang="zh-CN" altLang="en-US" sz="1200" dirty="0">
              <a:cs typeface="+mn-ea"/>
              <a:sym typeface="+mn-lt"/>
            </a:endParaRPr>
          </a:p>
          <a:p>
            <a:pPr>
              <a:lnSpc>
                <a:spcPct val="120000"/>
              </a:lnSpc>
              <a:defRPr/>
            </a:pPr>
            <a:r>
              <a:rPr lang="zh-CN" altLang="en-US" sz="1200" dirty="0">
                <a:cs typeface="+mn-ea"/>
                <a:sym typeface="+mn-lt"/>
              </a:rPr>
              <a:t>          教育引导党员把学习习近平新时代中国特色社会主义思想同学习马克思列宁主义、毛泽东思想、邓小平理论、“三个代表”重要思想、科学发展观紧密结合起来，不断提高马克思主义思想觉悟和理论水平。</a:t>
            </a:r>
            <a:endParaRPr lang="zh-CN" altLang="en-US" sz="1200" dirty="0">
              <a:cs typeface="+mn-ea"/>
              <a:sym typeface="+mn-lt"/>
            </a:endParaRPr>
          </a:p>
        </p:txBody>
      </p:sp>
      <p:cxnSp>
        <p:nvCxnSpPr>
          <p:cNvPr id="43" name="直接连接符 42"/>
          <p:cNvCxnSpPr/>
          <p:nvPr/>
        </p:nvCxnSpPr>
        <p:spPr>
          <a:xfrm>
            <a:off x="1907704" y="2571750"/>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5616624"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学习贯彻习近平新时代中国特色社会主义思想</a:t>
            </a:r>
            <a:endParaRPr lang="zh-CN" altLang="en-US" sz="2000" b="1" dirty="0">
              <a:solidFill>
                <a:srgbClr val="E20000"/>
              </a:solidFill>
              <a:cs typeface="+mn-ea"/>
              <a:sym typeface="+mn-lt"/>
            </a:endParaRPr>
          </a:p>
        </p:txBody>
      </p:sp>
      <p:sp>
        <p:nvSpPr>
          <p:cNvPr id="36" name="矩形 35"/>
          <p:cNvSpPr/>
          <p:nvPr/>
        </p:nvSpPr>
        <p:spPr>
          <a:xfrm>
            <a:off x="1590431" y="1280174"/>
            <a:ext cx="6005905" cy="309177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131590"/>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131590"/>
            <a:ext cx="4248472" cy="340991"/>
          </a:xfrm>
          <a:prstGeom prst="rect">
            <a:avLst/>
          </a:prstGeom>
        </p:spPr>
        <p:txBody>
          <a:bodyPr wrap="square" lIns="68580" tIns="34290" rIns="68580" bIns="34290">
            <a:spAutoFit/>
          </a:bodyPr>
          <a:lstStyle/>
          <a:p>
            <a:pPr algn="ctr">
              <a:lnSpc>
                <a:spcPct val="120000"/>
              </a:lnSpc>
            </a:pPr>
            <a:r>
              <a:rPr lang="zh-CN" altLang="en-US" sz="1600" b="1" dirty="0">
                <a:solidFill>
                  <a:schemeClr val="bg1"/>
                </a:solidFill>
                <a:cs typeface="+mn-ea"/>
                <a:sym typeface="+mn-lt"/>
              </a:rPr>
              <a:t>学习贯彻习近平新时代中国特色社会主义思想</a:t>
            </a:r>
            <a:endParaRPr lang="zh-CN" altLang="en-US" sz="1600" b="1" dirty="0">
              <a:solidFill>
                <a:schemeClr val="bg1"/>
              </a:solidFill>
              <a:cs typeface="+mn-ea"/>
              <a:sym typeface="+mn-lt"/>
            </a:endParaRPr>
          </a:p>
        </p:txBody>
      </p:sp>
      <p:sp>
        <p:nvSpPr>
          <p:cNvPr id="41" name="文本框 40"/>
          <p:cNvSpPr txBox="1"/>
          <p:nvPr/>
        </p:nvSpPr>
        <p:spPr>
          <a:xfrm>
            <a:off x="1769724" y="1721644"/>
            <a:ext cx="5767295" cy="982385"/>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第七条</a:t>
            </a:r>
            <a:r>
              <a:rPr lang="en-US" altLang="zh-CN" sz="1300" b="1" dirty="0">
                <a:solidFill>
                  <a:srgbClr val="E20000"/>
                </a:solidFill>
                <a:cs typeface="+mn-ea"/>
                <a:sym typeface="+mn-lt"/>
              </a:rPr>
              <a:t>】</a:t>
            </a:r>
            <a:r>
              <a:rPr lang="zh-CN" altLang="en-US" sz="1200" dirty="0">
                <a:cs typeface="+mn-ea"/>
                <a:sym typeface="+mn-lt"/>
              </a:rPr>
              <a:t>坚持集中教育和经常性教育相结合，组织培训和个人自学相结合，采取集中轮训、党委（党组）理论学习中心组学习、理论宣讲、组织生活、在线学习培训等方式，形成习近平新时代中国特色社会主义思想学习教育长效机制，推动党员学深悟透、入脑入心。</a:t>
            </a:r>
            <a:endParaRPr lang="zh-CN" altLang="en-US" sz="1200" dirty="0">
              <a:cs typeface="+mn-ea"/>
              <a:sym typeface="+mn-lt"/>
            </a:endParaRPr>
          </a:p>
        </p:txBody>
      </p:sp>
      <p:sp>
        <p:nvSpPr>
          <p:cNvPr id="42" name="文本框 41"/>
          <p:cNvSpPr txBox="1"/>
          <p:nvPr/>
        </p:nvSpPr>
        <p:spPr>
          <a:xfrm>
            <a:off x="1790763" y="2868784"/>
            <a:ext cx="5767295" cy="1425583"/>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第八条</a:t>
            </a:r>
            <a:r>
              <a:rPr lang="en-US" altLang="zh-CN" sz="1300" b="1" dirty="0">
                <a:solidFill>
                  <a:srgbClr val="E20000"/>
                </a:solidFill>
                <a:cs typeface="+mn-ea"/>
                <a:sym typeface="+mn-lt"/>
              </a:rPr>
              <a:t>】</a:t>
            </a:r>
            <a:r>
              <a:rPr lang="zh-CN" altLang="en-US" sz="1200" dirty="0">
                <a:cs typeface="+mn-ea"/>
                <a:sym typeface="+mn-lt"/>
              </a:rPr>
              <a:t>弘扬理论联系实际的马克思主义学风，引导党员把自己摆进去、把职责摆进去、把工作摆进去，学以致用、知行合一，提高政治站位，强化责任担当，增强过硬本领，做好本职工作，自觉做习近平新时代中国特色社会主义思想坚定信仰者和忠实实践者。</a:t>
            </a:r>
            <a:endParaRPr lang="zh-CN" altLang="en-US" sz="1200" dirty="0">
              <a:cs typeface="+mn-ea"/>
              <a:sym typeface="+mn-lt"/>
            </a:endParaRPr>
          </a:p>
          <a:p>
            <a:pPr>
              <a:lnSpc>
                <a:spcPct val="120000"/>
              </a:lnSpc>
              <a:defRPr/>
            </a:pPr>
            <a:r>
              <a:rPr lang="zh-CN" altLang="en-US" sz="1200" dirty="0">
                <a:cs typeface="+mn-ea"/>
                <a:sym typeface="+mn-lt"/>
              </a:rPr>
              <a:t>         党员领导干部应当坚持更高标准、更严要求，全面学、系统学、贯通学、深入学、跟进学，自觉用以武装头脑、指导实践、推动工作，发挥示范带动作用。</a:t>
            </a:r>
            <a:endParaRPr lang="zh-CN" altLang="en-US" sz="1200" dirty="0">
              <a:cs typeface="+mn-ea"/>
              <a:sym typeface="+mn-lt"/>
            </a:endParaRPr>
          </a:p>
        </p:txBody>
      </p:sp>
      <p:cxnSp>
        <p:nvCxnSpPr>
          <p:cNvPr id="43" name="直接连接符 42"/>
          <p:cNvCxnSpPr/>
          <p:nvPr/>
        </p:nvCxnSpPr>
        <p:spPr>
          <a:xfrm>
            <a:off x="1907704" y="2769947"/>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13970" y="1416050"/>
            <a:ext cx="9144000" cy="3738880"/>
          </a:xfrm>
          <a:prstGeom prst="rect">
            <a:avLst/>
          </a:prstGeom>
        </p:spPr>
      </p:pic>
      <p:sp>
        <p:nvSpPr>
          <p:cNvPr id="13" name="文本框 12"/>
          <p:cNvSpPr txBox="1"/>
          <p:nvPr/>
        </p:nvSpPr>
        <p:spPr>
          <a:xfrm>
            <a:off x="2184998" y="1964983"/>
            <a:ext cx="4801315" cy="784830"/>
          </a:xfrm>
          <a:prstGeom prst="rect">
            <a:avLst/>
          </a:prstGeom>
          <a:noFill/>
        </p:spPr>
        <p:txBody>
          <a:bodyPr wrap="none" rtlCol="0">
            <a:spAutoFit/>
          </a:bodyPr>
          <a:lstStyle/>
          <a:p>
            <a:pPr algn="ctr"/>
            <a:r>
              <a:rPr lang="zh-CN" altLang="en-US" sz="4500" b="1" dirty="0">
                <a:solidFill>
                  <a:srgbClr val="E20000"/>
                </a:solidFill>
                <a:cs typeface="+mn-ea"/>
                <a:sym typeface="+mn-lt"/>
              </a:rPr>
              <a:t>党员教育基本任务</a:t>
            </a:r>
            <a:endParaRPr lang="zh-CN" altLang="en-US" sz="4500" b="1" dirty="0">
              <a:solidFill>
                <a:srgbClr val="E20000"/>
              </a:solidFill>
              <a:cs typeface="+mn-ea"/>
              <a:sym typeface="+mn-lt"/>
            </a:endParaRPr>
          </a:p>
        </p:txBody>
      </p:sp>
      <p:sp>
        <p:nvSpPr>
          <p:cNvPr id="21" name="矩形: 圆角 8"/>
          <p:cNvSpPr/>
          <p:nvPr/>
        </p:nvSpPr>
        <p:spPr>
          <a:xfrm>
            <a:off x="3593096" y="959613"/>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第三章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16480" y="3244215"/>
            <a:ext cx="4370705"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2"/>
          <a:srcRect t="501" b="501"/>
          <a:stretch>
            <a:fillRect/>
          </a:stretch>
        </p:blipFill>
        <p:spPr>
          <a:xfrm>
            <a:off x="0" y="1420495"/>
            <a:ext cx="9144000" cy="3738880"/>
          </a:xfrm>
          <a:prstGeom prst="rect">
            <a:avLst/>
          </a:prstGeom>
        </p:spPr>
      </p:pic>
      <p:sp>
        <p:nvSpPr>
          <p:cNvPr id="15" name="矩形 14"/>
          <p:cNvSpPr/>
          <p:nvPr/>
        </p:nvSpPr>
        <p:spPr>
          <a:xfrm>
            <a:off x="1528732" y="1986264"/>
            <a:ext cx="5130211" cy="1689437"/>
          </a:xfrm>
          <a:prstGeom prst="rect">
            <a:avLst/>
          </a:prstGeom>
        </p:spPr>
        <p:txBody>
          <a:bodyPr wrap="square" lIns="68580" tIns="34290" rIns="68580" bIns="34290">
            <a:spAutoFit/>
          </a:bodyPr>
          <a:lstStyle/>
          <a:p>
            <a:pPr>
              <a:lnSpc>
                <a:spcPct val="135000"/>
              </a:lnSpc>
            </a:pPr>
            <a:r>
              <a:rPr lang="en-US" altLang="zh-CN" sz="2000" dirty="0">
                <a:cs typeface="+mn-ea"/>
                <a:sym typeface="+mn-lt"/>
              </a:rPr>
              <a:t>         2019</a:t>
            </a:r>
            <a:r>
              <a:rPr lang="zh-CN" altLang="en-US" sz="2000" dirty="0">
                <a:cs typeface="+mn-ea"/>
                <a:sym typeface="+mn-lt"/>
              </a:rPr>
              <a:t>年</a:t>
            </a:r>
            <a:r>
              <a:rPr lang="en-US" altLang="zh-CN" sz="2000" dirty="0">
                <a:cs typeface="+mn-ea"/>
                <a:sym typeface="+mn-lt"/>
              </a:rPr>
              <a:t>5</a:t>
            </a:r>
            <a:r>
              <a:rPr lang="zh-CN" altLang="en-US" sz="2000" dirty="0">
                <a:cs typeface="+mn-ea"/>
                <a:sym typeface="+mn-lt"/>
              </a:rPr>
              <a:t>月，中共中央印发了</a:t>
            </a:r>
            <a:r>
              <a:rPr lang="en-US" altLang="zh-CN" sz="2000" dirty="0">
                <a:cs typeface="+mn-ea"/>
                <a:sym typeface="+mn-lt"/>
              </a:rPr>
              <a:t>《</a:t>
            </a:r>
            <a:r>
              <a:rPr lang="zh-CN" altLang="en-US" sz="2000" dirty="0">
                <a:cs typeface="+mn-ea"/>
                <a:sym typeface="+mn-lt"/>
              </a:rPr>
              <a:t>中国共产党党员教育管理工作条例</a:t>
            </a:r>
            <a:r>
              <a:rPr lang="en-US" altLang="zh-CN" sz="2000" dirty="0">
                <a:cs typeface="+mn-ea"/>
                <a:sym typeface="+mn-lt"/>
              </a:rPr>
              <a:t>》</a:t>
            </a:r>
            <a:r>
              <a:rPr lang="zh-CN" altLang="en-US" sz="2000" dirty="0">
                <a:cs typeface="+mn-ea"/>
                <a:sym typeface="+mn-lt"/>
              </a:rPr>
              <a:t>（以下简称</a:t>
            </a:r>
            <a:r>
              <a:rPr lang="en-US" altLang="zh-CN" sz="2000" dirty="0">
                <a:cs typeface="+mn-ea"/>
                <a:sym typeface="+mn-lt"/>
              </a:rPr>
              <a:t>《</a:t>
            </a:r>
            <a:r>
              <a:rPr lang="zh-CN" altLang="en-US" sz="2000" dirty="0">
                <a:cs typeface="+mn-ea"/>
                <a:sym typeface="+mn-lt"/>
              </a:rPr>
              <a:t>条例</a:t>
            </a:r>
            <a:r>
              <a:rPr lang="en-US" altLang="zh-CN" sz="2000" dirty="0">
                <a:cs typeface="+mn-ea"/>
                <a:sym typeface="+mn-lt"/>
              </a:rPr>
              <a:t>》</a:t>
            </a:r>
            <a:r>
              <a:rPr lang="zh-CN" altLang="en-US" sz="2000" dirty="0">
                <a:cs typeface="+mn-ea"/>
                <a:sym typeface="+mn-lt"/>
              </a:rPr>
              <a:t>），并发出通知，要求各地区各部门认真遵照执行。</a:t>
            </a:r>
            <a:endParaRPr lang="zh-CN" altLang="en-US" sz="2000" b="1" dirty="0">
              <a:cs typeface="+mn-ea"/>
              <a:sym typeface="+mn-lt"/>
            </a:endParaRPr>
          </a:p>
        </p:txBody>
      </p:sp>
      <p:sp>
        <p:nvSpPr>
          <p:cNvPr id="16" name="矩形 15"/>
          <p:cNvSpPr/>
          <p:nvPr/>
        </p:nvSpPr>
        <p:spPr>
          <a:xfrm>
            <a:off x="1618944" y="1780679"/>
            <a:ext cx="5040000" cy="144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99"/>
              </a:solidFill>
              <a:cs typeface="+mn-ea"/>
              <a:sym typeface="+mn-lt"/>
            </a:endParaRPr>
          </a:p>
        </p:txBody>
      </p:sp>
      <p:sp>
        <p:nvSpPr>
          <p:cNvPr id="17" name="文本框 11"/>
          <p:cNvSpPr txBox="1"/>
          <p:nvPr/>
        </p:nvSpPr>
        <p:spPr>
          <a:xfrm>
            <a:off x="3570455" y="1009466"/>
            <a:ext cx="1576356" cy="684803"/>
          </a:xfrm>
          <a:prstGeom prst="rect">
            <a:avLst/>
          </a:prstGeom>
          <a:noFill/>
        </p:spPr>
        <p:txBody>
          <a:bodyPr wrap="square" lIns="68580" tIns="34290" rIns="68580" bIns="34290" rtlCol="0">
            <a:spAutoFit/>
          </a:bodyPr>
          <a:lstStyle/>
          <a:p>
            <a:r>
              <a:rPr lang="zh-CN" altLang="en-US" sz="4000" b="1" spc="300" dirty="0">
                <a:solidFill>
                  <a:srgbClr val="E20000"/>
                </a:solidFill>
                <a:cs typeface="+mn-ea"/>
                <a:sym typeface="+mn-lt"/>
              </a:rPr>
              <a:t>前 言</a:t>
            </a:r>
            <a:endParaRPr lang="zh-CN" altLang="en-US" sz="4000" b="1" spc="300" dirty="0">
              <a:solidFill>
                <a:srgbClr val="E20000"/>
              </a:solidFill>
              <a:effectLst/>
              <a:cs typeface="+mn-ea"/>
              <a:sym typeface="+mn-lt"/>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483518"/>
            <a:ext cx="1440160" cy="93709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Tm="0">
        <p15:prstTrans prst="curtains"/>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17" dur="500"/>
                                        <p:tgtEl>
                                          <p:spTgt spid="15">
                                            <p:txEl>
                                              <p:pRg st="0" end="0"/>
                                            </p:txEl>
                                          </p:spTgt>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P spid="16" grpId="0" bldLvl="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144246"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党员教育基本任务</a:t>
            </a:r>
            <a:endParaRPr lang="zh-CN" altLang="en-US" sz="2000" b="1" dirty="0">
              <a:solidFill>
                <a:srgbClr val="E20000"/>
              </a:solidFill>
              <a:cs typeface="+mn-ea"/>
              <a:sym typeface="+mn-lt"/>
            </a:endParaRPr>
          </a:p>
        </p:txBody>
      </p:sp>
      <p:sp>
        <p:nvSpPr>
          <p:cNvPr id="36" name="矩形 35"/>
          <p:cNvSpPr/>
          <p:nvPr/>
        </p:nvSpPr>
        <p:spPr>
          <a:xfrm>
            <a:off x="1590431" y="1424190"/>
            <a:ext cx="6005905" cy="265972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党员教育基本任务</a:t>
            </a:r>
            <a:endParaRPr lang="zh-CN" altLang="en-US" b="1" dirty="0">
              <a:solidFill>
                <a:schemeClr val="bg1"/>
              </a:solidFill>
              <a:cs typeface="+mn-ea"/>
              <a:sym typeface="+mn-lt"/>
            </a:endParaRPr>
          </a:p>
        </p:txBody>
      </p:sp>
      <p:sp>
        <p:nvSpPr>
          <p:cNvPr id="41" name="文本框 40"/>
          <p:cNvSpPr txBox="1"/>
          <p:nvPr/>
        </p:nvSpPr>
        <p:spPr>
          <a:xfrm>
            <a:off x="1769724" y="1865660"/>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第九条</a:t>
            </a:r>
            <a:r>
              <a:rPr lang="en-US" altLang="zh-CN" sz="1300" b="1" dirty="0">
                <a:solidFill>
                  <a:srgbClr val="E20000"/>
                </a:solidFill>
                <a:cs typeface="+mn-ea"/>
                <a:sym typeface="+mn-lt"/>
              </a:rPr>
              <a:t>】</a:t>
            </a:r>
            <a:r>
              <a:rPr lang="zh-CN" altLang="en-US" sz="1200" dirty="0">
                <a:cs typeface="+mn-ea"/>
                <a:sym typeface="+mn-lt"/>
              </a:rPr>
              <a:t>加强政治理论教育，突出党的创新理论学习，组织党员学习党的基本理论、基本路线、基本方略，学习马克思主义基本原理和党的基本知识，引导党员坚定理想信念，增强党性修养，努力掌握并自觉运用马克思主义立场观点方法。</a:t>
            </a:r>
            <a:endParaRPr lang="zh-CN" altLang="en-US" sz="1200" dirty="0">
              <a:cs typeface="+mn-ea"/>
              <a:sym typeface="+mn-lt"/>
            </a:endParaRPr>
          </a:p>
        </p:txBody>
      </p:sp>
      <p:sp>
        <p:nvSpPr>
          <p:cNvPr id="42" name="文本框 41"/>
          <p:cNvSpPr txBox="1"/>
          <p:nvPr/>
        </p:nvSpPr>
        <p:spPr>
          <a:xfrm>
            <a:off x="1790763" y="2930515"/>
            <a:ext cx="5767295" cy="1072601"/>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第十条</a:t>
            </a:r>
            <a:r>
              <a:rPr lang="en-US" altLang="zh-CN" sz="1300" b="1" dirty="0">
                <a:solidFill>
                  <a:srgbClr val="E20000"/>
                </a:solidFill>
                <a:cs typeface="+mn-ea"/>
                <a:sym typeface="+mn-lt"/>
              </a:rPr>
              <a:t>】</a:t>
            </a:r>
            <a:r>
              <a:rPr lang="zh-CN" altLang="en-US" sz="1200" dirty="0">
                <a:cs typeface="+mn-ea"/>
                <a:sym typeface="+mn-lt"/>
              </a:rPr>
              <a:t>突出政治教育和政治训练，严格党内政治生活锻炼，教育党员旗帜鲜明讲政治，提高政治觉悟和政治能力，严守政治纪律和政治规矩，永葆共产党人政治本色，做到“四个服从”，在思想上政治上行动上同以习近平同志为核心的党中央保持高度一致。</a:t>
            </a:r>
            <a:endParaRPr lang="zh-CN" altLang="en-US" sz="1200" b="1" dirty="0">
              <a:cs typeface="+mn-ea"/>
              <a:sym typeface="+mn-lt"/>
            </a:endParaRPr>
          </a:p>
        </p:txBody>
      </p:sp>
      <p:cxnSp>
        <p:nvCxnSpPr>
          <p:cNvPr id="43" name="直接连接符 42"/>
          <p:cNvCxnSpPr/>
          <p:nvPr/>
        </p:nvCxnSpPr>
        <p:spPr>
          <a:xfrm>
            <a:off x="1907704" y="2787774"/>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144246"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党员教育基本任务</a:t>
            </a:r>
            <a:endParaRPr lang="zh-CN" altLang="en-US" sz="2000" b="1" dirty="0">
              <a:solidFill>
                <a:srgbClr val="E20000"/>
              </a:solidFill>
              <a:cs typeface="+mn-ea"/>
              <a:sym typeface="+mn-lt"/>
            </a:endParaRPr>
          </a:p>
        </p:txBody>
      </p:sp>
      <p:sp>
        <p:nvSpPr>
          <p:cNvPr id="36" name="矩形 35"/>
          <p:cNvSpPr/>
          <p:nvPr/>
        </p:nvSpPr>
        <p:spPr>
          <a:xfrm>
            <a:off x="1590431" y="1424190"/>
            <a:ext cx="6005905" cy="287575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党员教育基本任务</a:t>
            </a:r>
            <a:endParaRPr lang="zh-CN" altLang="en-US" b="1" dirty="0">
              <a:solidFill>
                <a:schemeClr val="bg1"/>
              </a:solidFill>
              <a:cs typeface="+mn-ea"/>
              <a:sym typeface="+mn-lt"/>
            </a:endParaRPr>
          </a:p>
        </p:txBody>
      </p:sp>
      <p:sp>
        <p:nvSpPr>
          <p:cNvPr id="41" name="文本框 40"/>
          <p:cNvSpPr txBox="1"/>
          <p:nvPr/>
        </p:nvSpPr>
        <p:spPr>
          <a:xfrm>
            <a:off x="1769724" y="1865660"/>
            <a:ext cx="5767295" cy="911596"/>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第十一条</a:t>
            </a:r>
            <a:r>
              <a:rPr lang="en-US" altLang="zh-CN" sz="1300" b="1" dirty="0">
                <a:solidFill>
                  <a:srgbClr val="E20000"/>
                </a:solidFill>
                <a:cs typeface="+mn-ea"/>
                <a:sym typeface="+mn-lt"/>
              </a:rPr>
              <a:t>】</a:t>
            </a:r>
            <a:r>
              <a:rPr lang="zh-CN" altLang="en-US" sz="1200" dirty="0">
                <a:cs typeface="+mn-ea"/>
                <a:sym typeface="+mn-lt"/>
              </a:rPr>
              <a:t>强化党章党规党纪教育，引导党员牢记入党誓词，坚持合格党员标准，自觉遵守党的纪律，带头践行社会主义核心价值观，培养高尚道德情操，培育良好思想作风、学风、工作作风、生活作风和家风。加强宪法法律法规教育，引导党员尊法学法守法用法。</a:t>
            </a:r>
            <a:endParaRPr lang="zh-CN" altLang="en-US" sz="1200" dirty="0">
              <a:cs typeface="+mn-ea"/>
              <a:sym typeface="+mn-lt"/>
            </a:endParaRPr>
          </a:p>
        </p:txBody>
      </p:sp>
      <p:sp>
        <p:nvSpPr>
          <p:cNvPr id="42" name="文本框 41"/>
          <p:cNvSpPr txBox="1"/>
          <p:nvPr/>
        </p:nvSpPr>
        <p:spPr>
          <a:xfrm>
            <a:off x="1769724" y="2853682"/>
            <a:ext cx="5767295" cy="505331"/>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第十二条</a:t>
            </a:r>
            <a:r>
              <a:rPr lang="en-US" altLang="zh-CN" sz="1300" b="1" dirty="0">
                <a:solidFill>
                  <a:srgbClr val="E20000"/>
                </a:solidFill>
                <a:cs typeface="+mn-ea"/>
                <a:sym typeface="+mn-lt"/>
              </a:rPr>
              <a:t>】</a:t>
            </a:r>
            <a:r>
              <a:rPr lang="zh-CN" altLang="en-US" sz="1200" dirty="0">
                <a:cs typeface="+mn-ea"/>
                <a:sym typeface="+mn-lt"/>
              </a:rPr>
              <a:t>加强党的宗旨教育，引导党员践行全心全意为人民服务的根本宗旨，贯彻党的群众路线，提高群众工作本领，密切联系服务群众。</a:t>
            </a:r>
            <a:endParaRPr lang="zh-CN" altLang="en-US" sz="1200" b="1" dirty="0">
              <a:cs typeface="+mn-ea"/>
              <a:sym typeface="+mn-lt"/>
            </a:endParaRPr>
          </a:p>
        </p:txBody>
      </p:sp>
      <p:cxnSp>
        <p:nvCxnSpPr>
          <p:cNvPr id="43" name="直接连接符 42"/>
          <p:cNvCxnSpPr/>
          <p:nvPr/>
        </p:nvCxnSpPr>
        <p:spPr>
          <a:xfrm>
            <a:off x="1907704" y="2787774"/>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69724" y="3441786"/>
            <a:ext cx="5767295" cy="718658"/>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第十三条</a:t>
            </a:r>
            <a:r>
              <a:rPr lang="en-US" altLang="zh-CN" sz="1300" b="1" dirty="0">
                <a:solidFill>
                  <a:srgbClr val="E20000"/>
                </a:solidFill>
                <a:cs typeface="+mn-ea"/>
                <a:sym typeface="+mn-lt"/>
              </a:rPr>
              <a:t>】</a:t>
            </a:r>
            <a:r>
              <a:rPr lang="zh-CN" altLang="en-US" sz="1200" dirty="0">
                <a:cs typeface="+mn-ea"/>
                <a:sym typeface="+mn-lt"/>
              </a:rPr>
              <a:t>进行革命传统教育，引导党员学习党史、国史、改革开放史、社会主义发展史和中华优秀传统文化，铭记党的奋斗历程，弘扬党的优良传统，传承红色基因，践行共产党人价值观，激发爱国主义热情。</a:t>
            </a:r>
            <a:endParaRPr lang="zh-CN" altLang="en-US" sz="1200" b="1" dirty="0">
              <a:cs typeface="+mn-ea"/>
              <a:sym typeface="+mn-lt"/>
            </a:endParaRPr>
          </a:p>
        </p:txBody>
      </p:sp>
      <p:cxnSp>
        <p:nvCxnSpPr>
          <p:cNvPr id="12" name="直接连接符 11"/>
          <p:cNvCxnSpPr/>
          <p:nvPr/>
        </p:nvCxnSpPr>
        <p:spPr>
          <a:xfrm>
            <a:off x="1907704" y="3375878"/>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par>
                          <p:cTn id="28" fill="hold">
                            <p:stCondLst>
                              <p:cond delay="3500"/>
                            </p:stCondLst>
                            <p:childTnLst>
                              <p:par>
                                <p:cTn id="29" presetID="16" presetClass="entr" presetSubtype="37"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par>
                          <p:cTn id="32" fill="hold">
                            <p:stCondLst>
                              <p:cond delay="4000"/>
                            </p:stCondLst>
                            <p:childTnLst>
                              <p:par>
                                <p:cTn id="33" presetID="14" presetClass="entr" presetSubtype="1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144246"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党员教育基本任务</a:t>
            </a:r>
            <a:endParaRPr lang="zh-CN" altLang="en-US" sz="2000" b="1" dirty="0">
              <a:solidFill>
                <a:srgbClr val="E20000"/>
              </a:solidFill>
              <a:cs typeface="+mn-ea"/>
              <a:sym typeface="+mn-lt"/>
            </a:endParaRPr>
          </a:p>
        </p:txBody>
      </p:sp>
      <p:sp>
        <p:nvSpPr>
          <p:cNvPr id="36" name="矩形 35"/>
          <p:cNvSpPr/>
          <p:nvPr/>
        </p:nvSpPr>
        <p:spPr>
          <a:xfrm>
            <a:off x="1590431" y="1424190"/>
            <a:ext cx="6005905" cy="265972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党员教育基本任务</a:t>
            </a:r>
            <a:endParaRPr lang="zh-CN" altLang="en-US" b="1" dirty="0">
              <a:solidFill>
                <a:schemeClr val="bg1"/>
              </a:solidFill>
              <a:cs typeface="+mn-ea"/>
              <a:sym typeface="+mn-lt"/>
            </a:endParaRPr>
          </a:p>
        </p:txBody>
      </p:sp>
      <p:sp>
        <p:nvSpPr>
          <p:cNvPr id="41" name="文本框 40"/>
          <p:cNvSpPr txBox="1"/>
          <p:nvPr/>
        </p:nvSpPr>
        <p:spPr>
          <a:xfrm>
            <a:off x="1769724" y="1970503"/>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第十四条</a:t>
            </a:r>
            <a:r>
              <a:rPr lang="en-US" altLang="zh-CN" sz="1300" b="1" dirty="0">
                <a:solidFill>
                  <a:srgbClr val="E20000"/>
                </a:solidFill>
                <a:cs typeface="+mn-ea"/>
                <a:sym typeface="+mn-lt"/>
              </a:rPr>
              <a:t>】</a:t>
            </a:r>
            <a:r>
              <a:rPr lang="zh-CN" altLang="en-US" sz="1200" dirty="0">
                <a:cs typeface="+mn-ea"/>
                <a:sym typeface="+mn-lt"/>
              </a:rPr>
              <a:t>开展形势政策教育，围绕贯彻执行党和国家重大决策、推进落实重大任务，宣讲党的路线方针政策，解读世情国情党情，回应党员关注的问题，引导党员正确认识形势，把思想和行动统一到党中央要求上来。</a:t>
            </a:r>
            <a:endParaRPr lang="zh-CN" altLang="en-US" sz="1200" dirty="0">
              <a:cs typeface="+mn-ea"/>
              <a:sym typeface="+mn-lt"/>
            </a:endParaRPr>
          </a:p>
        </p:txBody>
      </p:sp>
      <p:sp>
        <p:nvSpPr>
          <p:cNvPr id="42" name="文本框 41"/>
          <p:cNvSpPr txBox="1"/>
          <p:nvPr/>
        </p:nvSpPr>
        <p:spPr>
          <a:xfrm>
            <a:off x="1790763" y="3035358"/>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第十五条</a:t>
            </a:r>
            <a:r>
              <a:rPr lang="en-US" altLang="zh-CN" sz="1300" b="1" dirty="0">
                <a:solidFill>
                  <a:srgbClr val="E20000"/>
                </a:solidFill>
                <a:cs typeface="+mn-ea"/>
                <a:sym typeface="+mn-lt"/>
              </a:rPr>
              <a:t>】</a:t>
            </a:r>
            <a:r>
              <a:rPr lang="zh-CN" altLang="en-US" sz="1200" dirty="0">
                <a:cs typeface="+mn-ea"/>
                <a:sym typeface="+mn-lt"/>
              </a:rPr>
              <a:t>注重知识技能教育，根据党员岗位职责要求和工作需要，组织引导党员学习掌握业务知识、科技知识、实用技术等，帮助党员提高综合素质和履职能力，增强服务本领。</a:t>
            </a:r>
            <a:endParaRPr lang="zh-CN" altLang="en-US" sz="1200" b="1" dirty="0">
              <a:cs typeface="+mn-ea"/>
              <a:sym typeface="+mn-lt"/>
            </a:endParaRPr>
          </a:p>
        </p:txBody>
      </p:sp>
      <p:cxnSp>
        <p:nvCxnSpPr>
          <p:cNvPr id="43" name="直接连接符 42"/>
          <p:cNvCxnSpPr/>
          <p:nvPr/>
        </p:nvCxnSpPr>
        <p:spPr>
          <a:xfrm>
            <a:off x="1907704" y="2892617"/>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0" y="1420495"/>
            <a:ext cx="9144000" cy="3738880"/>
          </a:xfrm>
          <a:prstGeom prst="rect">
            <a:avLst/>
          </a:prstGeom>
        </p:spPr>
      </p:pic>
      <p:sp>
        <p:nvSpPr>
          <p:cNvPr id="13" name="文本框 12"/>
          <p:cNvSpPr txBox="1"/>
          <p:nvPr/>
        </p:nvSpPr>
        <p:spPr>
          <a:xfrm>
            <a:off x="2155790" y="1665603"/>
            <a:ext cx="4801314" cy="1477328"/>
          </a:xfrm>
          <a:prstGeom prst="rect">
            <a:avLst/>
          </a:prstGeom>
          <a:noFill/>
        </p:spPr>
        <p:txBody>
          <a:bodyPr wrap="none" rtlCol="0">
            <a:spAutoFit/>
          </a:bodyPr>
          <a:lstStyle/>
          <a:p>
            <a:pPr algn="ctr"/>
            <a:r>
              <a:rPr lang="zh-CN" altLang="en-US" sz="4500" b="1" dirty="0">
                <a:solidFill>
                  <a:srgbClr val="E20000"/>
                </a:solidFill>
                <a:cs typeface="+mn-ea"/>
                <a:sym typeface="+mn-lt"/>
              </a:rPr>
              <a:t>党员日常教育管理</a:t>
            </a:r>
            <a:endParaRPr lang="en-US" altLang="zh-CN" sz="4500" b="1" dirty="0">
              <a:solidFill>
                <a:srgbClr val="E20000"/>
              </a:solidFill>
              <a:cs typeface="+mn-ea"/>
              <a:sym typeface="+mn-lt"/>
            </a:endParaRPr>
          </a:p>
          <a:p>
            <a:pPr algn="ctr"/>
            <a:r>
              <a:rPr lang="zh-CN" altLang="en-US" sz="4500" b="1" dirty="0">
                <a:solidFill>
                  <a:srgbClr val="E20000"/>
                </a:solidFill>
                <a:cs typeface="+mn-ea"/>
                <a:sym typeface="+mn-lt"/>
              </a:rPr>
              <a:t>主要方式</a:t>
            </a:r>
            <a:endParaRPr lang="zh-CN" altLang="en-US" sz="4500" b="1" dirty="0">
              <a:solidFill>
                <a:srgbClr val="E20000"/>
              </a:solidFill>
              <a:cs typeface="+mn-ea"/>
              <a:sym typeface="+mn-lt"/>
            </a:endParaRPr>
          </a:p>
        </p:txBody>
      </p:sp>
      <p:sp>
        <p:nvSpPr>
          <p:cNvPr id="21" name="矩形: 圆角 8"/>
          <p:cNvSpPr/>
          <p:nvPr/>
        </p:nvSpPr>
        <p:spPr>
          <a:xfrm>
            <a:off x="3563888" y="987574"/>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第四章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25370" y="3281045"/>
            <a:ext cx="4505960"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党员日常教育管理主要方式</a:t>
            </a:r>
            <a:endParaRPr lang="zh-CN" altLang="en-US" sz="2000" b="1" dirty="0">
              <a:solidFill>
                <a:srgbClr val="E20000"/>
              </a:solidFill>
              <a:cs typeface="+mn-ea"/>
              <a:sym typeface="+mn-lt"/>
            </a:endParaRPr>
          </a:p>
        </p:txBody>
      </p:sp>
      <p:sp>
        <p:nvSpPr>
          <p:cNvPr id="36" name="矩形 35"/>
          <p:cNvSpPr/>
          <p:nvPr/>
        </p:nvSpPr>
        <p:spPr>
          <a:xfrm>
            <a:off x="1590431" y="1424190"/>
            <a:ext cx="6005905" cy="280374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党员日常教育管理主要方式</a:t>
            </a:r>
            <a:endParaRPr lang="zh-CN" altLang="en-US" b="1" dirty="0">
              <a:solidFill>
                <a:schemeClr val="bg1"/>
              </a:solidFill>
              <a:cs typeface="+mn-ea"/>
              <a:sym typeface="+mn-lt"/>
            </a:endParaRPr>
          </a:p>
        </p:txBody>
      </p:sp>
      <p:sp>
        <p:nvSpPr>
          <p:cNvPr id="41" name="文本框 40"/>
          <p:cNvSpPr txBox="1"/>
          <p:nvPr/>
        </p:nvSpPr>
        <p:spPr>
          <a:xfrm>
            <a:off x="1769724" y="1865660"/>
            <a:ext cx="5767295" cy="1533305"/>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第十六条</a:t>
            </a:r>
            <a:r>
              <a:rPr lang="en-US" altLang="zh-CN" sz="1300" b="1" dirty="0">
                <a:solidFill>
                  <a:srgbClr val="E20000"/>
                </a:solidFill>
                <a:cs typeface="+mn-ea"/>
                <a:sym typeface="+mn-lt"/>
              </a:rPr>
              <a:t>】</a:t>
            </a:r>
            <a:r>
              <a:rPr lang="zh-CN" altLang="en-US" sz="1200" dirty="0">
                <a:cs typeface="+mn-ea"/>
                <a:sym typeface="+mn-lt"/>
              </a:rPr>
              <a:t>党支部应当运用“三会一课”制度，对党员进行经常性的教育管理。党员应当按期参加党员大会、党小组会和上党课，进行学习交流，汇报思想、工作等情况。党员领导干部应当参加双重组织生活。</a:t>
            </a:r>
            <a:endParaRPr lang="zh-CN" altLang="en-US" sz="1200" dirty="0">
              <a:cs typeface="+mn-ea"/>
              <a:sym typeface="+mn-lt"/>
            </a:endParaRPr>
          </a:p>
          <a:p>
            <a:pPr>
              <a:lnSpc>
                <a:spcPct val="130000"/>
              </a:lnSpc>
              <a:defRPr/>
            </a:pPr>
            <a:r>
              <a:rPr lang="zh-CN" altLang="en-US" sz="1200" dirty="0">
                <a:cs typeface="+mn-ea"/>
                <a:sym typeface="+mn-lt"/>
              </a:rPr>
              <a:t>          党支部应当每月开展</a:t>
            </a:r>
            <a:r>
              <a:rPr lang="en-US" altLang="zh-CN" sz="1200" dirty="0">
                <a:cs typeface="+mn-ea"/>
                <a:sym typeface="+mn-lt"/>
              </a:rPr>
              <a:t>1</a:t>
            </a:r>
            <a:r>
              <a:rPr lang="zh-CN" altLang="en-US" sz="1200" dirty="0">
                <a:cs typeface="+mn-ea"/>
                <a:sym typeface="+mn-lt"/>
              </a:rPr>
              <a:t>次主题党日，贴近党员思想和工作实际，组织党员集中学习、过组织生活、进行民主议事和开展志愿服务等。</a:t>
            </a:r>
            <a:endParaRPr lang="zh-CN" altLang="en-US" sz="1200" dirty="0">
              <a:cs typeface="+mn-ea"/>
              <a:sym typeface="+mn-lt"/>
            </a:endParaRPr>
          </a:p>
          <a:p>
            <a:pPr>
              <a:lnSpc>
                <a:spcPct val="130000"/>
              </a:lnSpc>
              <a:defRPr/>
            </a:pPr>
            <a:r>
              <a:rPr lang="zh-CN" altLang="en-US" sz="1200" dirty="0">
                <a:cs typeface="+mn-ea"/>
                <a:sym typeface="+mn-lt"/>
              </a:rPr>
              <a:t>          党员应当按期交纳党费。党组织应当做好党费收缴、使用和管理工作。</a:t>
            </a:r>
            <a:endParaRPr lang="zh-CN" altLang="en-US" sz="1200" dirty="0">
              <a:cs typeface="+mn-ea"/>
              <a:sym typeface="+mn-lt"/>
            </a:endParaRPr>
          </a:p>
        </p:txBody>
      </p:sp>
      <p:sp>
        <p:nvSpPr>
          <p:cNvPr id="42" name="文本框 41"/>
          <p:cNvSpPr txBox="1"/>
          <p:nvPr/>
        </p:nvSpPr>
        <p:spPr>
          <a:xfrm>
            <a:off x="1790763" y="3507854"/>
            <a:ext cx="5767295" cy="569067"/>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第十七条</a:t>
            </a:r>
            <a:r>
              <a:rPr lang="en-US" altLang="zh-CN" sz="1300" b="1" dirty="0">
                <a:solidFill>
                  <a:srgbClr val="E20000"/>
                </a:solidFill>
                <a:cs typeface="+mn-ea"/>
                <a:sym typeface="+mn-lt"/>
              </a:rPr>
              <a:t>】</a:t>
            </a:r>
            <a:r>
              <a:rPr lang="zh-CN" altLang="en-US" sz="1200" dirty="0">
                <a:cs typeface="+mn-ea"/>
                <a:sym typeface="+mn-lt"/>
              </a:rPr>
              <a:t>党支部每年至少召开</a:t>
            </a:r>
            <a:r>
              <a:rPr lang="en-US" altLang="zh-CN" sz="1200" dirty="0">
                <a:cs typeface="+mn-ea"/>
                <a:sym typeface="+mn-lt"/>
              </a:rPr>
              <a:t>1</a:t>
            </a:r>
            <a:r>
              <a:rPr lang="zh-CN" altLang="en-US" sz="1200" dirty="0">
                <a:cs typeface="+mn-ea"/>
                <a:sym typeface="+mn-lt"/>
              </a:rPr>
              <a:t>次组织生活会，也可以根据工作需要随时召开，一般以党员大会、党支部委员会会议或者党小组会形式进行。</a:t>
            </a:r>
            <a:endParaRPr lang="zh-CN" altLang="en-US" sz="1200" b="1" dirty="0">
              <a:cs typeface="+mn-ea"/>
              <a:sym typeface="+mn-lt"/>
            </a:endParaRPr>
          </a:p>
        </p:txBody>
      </p:sp>
      <p:cxnSp>
        <p:nvCxnSpPr>
          <p:cNvPr id="43" name="直接连接符 42"/>
          <p:cNvCxnSpPr/>
          <p:nvPr/>
        </p:nvCxnSpPr>
        <p:spPr>
          <a:xfrm>
            <a:off x="1907704" y="3435846"/>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党员日常教育管理主要方式</a:t>
            </a:r>
            <a:endParaRPr lang="zh-CN" altLang="en-US" sz="2000" b="1" dirty="0">
              <a:solidFill>
                <a:srgbClr val="E20000"/>
              </a:solidFill>
              <a:cs typeface="+mn-ea"/>
              <a:sym typeface="+mn-lt"/>
            </a:endParaRPr>
          </a:p>
        </p:txBody>
      </p:sp>
      <p:sp>
        <p:nvSpPr>
          <p:cNvPr id="36" name="矩形 35"/>
          <p:cNvSpPr/>
          <p:nvPr/>
        </p:nvSpPr>
        <p:spPr>
          <a:xfrm>
            <a:off x="1590431" y="1568206"/>
            <a:ext cx="6005905" cy="251571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419622"/>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419622"/>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党员日常教育管理主要方式</a:t>
            </a:r>
            <a:endParaRPr lang="zh-CN" altLang="en-US" b="1" dirty="0">
              <a:solidFill>
                <a:schemeClr val="bg1"/>
              </a:solidFill>
              <a:cs typeface="+mn-ea"/>
              <a:sym typeface="+mn-lt"/>
            </a:endParaRPr>
          </a:p>
        </p:txBody>
      </p:sp>
      <p:sp>
        <p:nvSpPr>
          <p:cNvPr id="41" name="文本框 40"/>
          <p:cNvSpPr txBox="1"/>
          <p:nvPr/>
        </p:nvSpPr>
        <p:spPr>
          <a:xfrm>
            <a:off x="1769724" y="2009676"/>
            <a:ext cx="5767295" cy="1053173"/>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第十八条</a:t>
            </a:r>
            <a:r>
              <a:rPr lang="en-US" altLang="zh-CN" sz="1300" b="1" dirty="0">
                <a:solidFill>
                  <a:srgbClr val="E20000"/>
                </a:solidFill>
                <a:cs typeface="+mn-ea"/>
                <a:sym typeface="+mn-lt"/>
              </a:rPr>
              <a:t>】</a:t>
            </a:r>
            <a:r>
              <a:rPr lang="zh-CN" altLang="en-US" sz="1200" dirty="0">
                <a:cs typeface="+mn-ea"/>
                <a:sym typeface="+mn-lt"/>
              </a:rPr>
              <a:t>党支部一般每年开展</a:t>
            </a:r>
            <a:r>
              <a:rPr lang="en-US" altLang="zh-CN" sz="1200" dirty="0">
                <a:cs typeface="+mn-ea"/>
                <a:sym typeface="+mn-lt"/>
              </a:rPr>
              <a:t>1</a:t>
            </a:r>
            <a:r>
              <a:rPr lang="zh-CN" altLang="en-US" sz="1200" dirty="0">
                <a:cs typeface="+mn-ea"/>
                <a:sym typeface="+mn-lt"/>
              </a:rPr>
              <a:t>次民主评议党员。党支部召开党员大会，按照个人自评、党员互评、民主测评的程序，组织党员进行评议。党支部委员会会议或者党员大会根据评议情况和党员日常表现情况，提出评定意见。</a:t>
            </a:r>
            <a:endParaRPr lang="zh-CN" altLang="en-US" sz="1200" dirty="0">
              <a:cs typeface="+mn-ea"/>
              <a:sym typeface="+mn-lt"/>
            </a:endParaRPr>
          </a:p>
          <a:p>
            <a:pPr>
              <a:lnSpc>
                <a:spcPct val="130000"/>
              </a:lnSpc>
              <a:defRPr/>
            </a:pPr>
            <a:r>
              <a:rPr lang="zh-CN" altLang="en-US" sz="1200" dirty="0">
                <a:cs typeface="+mn-ea"/>
                <a:sym typeface="+mn-lt"/>
              </a:rPr>
              <a:t>          民主评议党员可以结合组织生活会一并进行。</a:t>
            </a:r>
            <a:endParaRPr lang="zh-CN" altLang="en-US" sz="1200" dirty="0">
              <a:cs typeface="+mn-ea"/>
              <a:sym typeface="+mn-lt"/>
            </a:endParaRPr>
          </a:p>
        </p:txBody>
      </p:sp>
      <p:sp>
        <p:nvSpPr>
          <p:cNvPr id="42" name="文本框 41"/>
          <p:cNvSpPr txBox="1"/>
          <p:nvPr/>
        </p:nvSpPr>
        <p:spPr>
          <a:xfrm>
            <a:off x="1790763" y="3363838"/>
            <a:ext cx="5767295" cy="569067"/>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第十九条</a:t>
            </a:r>
            <a:r>
              <a:rPr lang="en-US" altLang="zh-CN" sz="1300" b="1" dirty="0">
                <a:solidFill>
                  <a:srgbClr val="E20000"/>
                </a:solidFill>
                <a:cs typeface="+mn-ea"/>
                <a:sym typeface="+mn-lt"/>
              </a:rPr>
              <a:t>】</a:t>
            </a:r>
            <a:r>
              <a:rPr lang="zh-CN" altLang="en-US" sz="1200" dirty="0">
                <a:cs typeface="+mn-ea"/>
                <a:sym typeface="+mn-lt"/>
              </a:rPr>
              <a:t>基层党组织应当注重分析党员思想状况和心理状态，党组织负责人应当经常同党员谈心谈话，有针对性地做好思想政治工作。</a:t>
            </a:r>
            <a:endParaRPr lang="zh-CN" altLang="en-US" sz="1200" dirty="0">
              <a:cs typeface="+mn-ea"/>
              <a:sym typeface="+mn-lt"/>
            </a:endParaRPr>
          </a:p>
        </p:txBody>
      </p:sp>
      <p:cxnSp>
        <p:nvCxnSpPr>
          <p:cNvPr id="43" name="直接连接符 42"/>
          <p:cNvCxnSpPr/>
          <p:nvPr/>
        </p:nvCxnSpPr>
        <p:spPr>
          <a:xfrm>
            <a:off x="1907704" y="3219822"/>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党员日常教育管理主要方式</a:t>
            </a:r>
            <a:endParaRPr lang="zh-CN" altLang="en-US" sz="2000" b="1" dirty="0">
              <a:solidFill>
                <a:srgbClr val="E20000"/>
              </a:solidFill>
              <a:cs typeface="+mn-ea"/>
              <a:sym typeface="+mn-lt"/>
            </a:endParaRPr>
          </a:p>
        </p:txBody>
      </p:sp>
      <p:sp>
        <p:nvSpPr>
          <p:cNvPr id="36" name="矩形 35"/>
          <p:cNvSpPr/>
          <p:nvPr/>
        </p:nvSpPr>
        <p:spPr>
          <a:xfrm>
            <a:off x="1590431" y="1352182"/>
            <a:ext cx="6005905" cy="301976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03598"/>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03598"/>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党员日常教育管理主要方式</a:t>
            </a:r>
            <a:endParaRPr lang="zh-CN" altLang="en-US" b="1" dirty="0">
              <a:solidFill>
                <a:schemeClr val="bg1"/>
              </a:solidFill>
              <a:cs typeface="+mn-ea"/>
              <a:sym typeface="+mn-lt"/>
            </a:endParaRPr>
          </a:p>
        </p:txBody>
      </p:sp>
      <p:sp>
        <p:nvSpPr>
          <p:cNvPr id="41" name="文本框 40"/>
          <p:cNvSpPr txBox="1"/>
          <p:nvPr/>
        </p:nvSpPr>
        <p:spPr>
          <a:xfrm>
            <a:off x="1769724" y="1793652"/>
            <a:ext cx="5767295" cy="1072601"/>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第二十条</a:t>
            </a:r>
            <a:r>
              <a:rPr lang="en-US" altLang="zh-CN" sz="1300" b="1" dirty="0">
                <a:solidFill>
                  <a:srgbClr val="E20000"/>
                </a:solidFill>
                <a:cs typeface="+mn-ea"/>
                <a:sym typeface="+mn-lt"/>
              </a:rPr>
              <a:t>】</a:t>
            </a:r>
            <a:r>
              <a:rPr lang="zh-CN" altLang="en-US" sz="1200" dirty="0">
                <a:cs typeface="+mn-ea"/>
                <a:sym typeface="+mn-lt"/>
              </a:rPr>
              <a:t>市、县党委或者基层党委每年应当组织党员集中轮训，主要依托县级党校（行政学校）、基层党校等进行。根据事业发展和党的建设重点任务，结合本地区本部门本单位中心工作和党员实际，确定培训内容和方式。党员每年集中学习培训时间一般不少于</a:t>
            </a:r>
            <a:r>
              <a:rPr lang="en-US" altLang="zh-CN" sz="1200" dirty="0">
                <a:cs typeface="+mn-ea"/>
                <a:sym typeface="+mn-lt"/>
              </a:rPr>
              <a:t>32</a:t>
            </a:r>
            <a:r>
              <a:rPr lang="zh-CN" altLang="en-US" sz="1200" dirty="0">
                <a:cs typeface="+mn-ea"/>
                <a:sym typeface="+mn-lt"/>
              </a:rPr>
              <a:t>学时。</a:t>
            </a:r>
            <a:endParaRPr lang="zh-CN" altLang="en-US" sz="1200" dirty="0">
              <a:cs typeface="+mn-ea"/>
              <a:sym typeface="+mn-lt"/>
            </a:endParaRPr>
          </a:p>
        </p:txBody>
      </p:sp>
      <p:sp>
        <p:nvSpPr>
          <p:cNvPr id="42" name="文本框 41"/>
          <p:cNvSpPr txBox="1"/>
          <p:nvPr/>
        </p:nvSpPr>
        <p:spPr>
          <a:xfrm>
            <a:off x="1790763" y="3003798"/>
            <a:ext cx="5767295" cy="1293239"/>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第二十一条</a:t>
            </a:r>
            <a:r>
              <a:rPr lang="en-US" altLang="zh-CN" sz="1300" b="1" dirty="0">
                <a:solidFill>
                  <a:srgbClr val="E20000"/>
                </a:solidFill>
                <a:cs typeface="+mn-ea"/>
                <a:sym typeface="+mn-lt"/>
              </a:rPr>
              <a:t>】</a:t>
            </a:r>
            <a:r>
              <a:rPr lang="zh-CN" altLang="en-US" sz="1200" dirty="0">
                <a:cs typeface="+mn-ea"/>
                <a:sym typeface="+mn-lt"/>
              </a:rPr>
              <a:t>党组织应当按照党中央部署要求，组织党员认真参加党内集中学习教育，引导党员围绕学习教育主题，深入学习党的创新理论，查找解决自身存在的突出问题。</a:t>
            </a:r>
            <a:endParaRPr lang="zh-CN" altLang="en-US" sz="1200" dirty="0">
              <a:cs typeface="+mn-ea"/>
              <a:sym typeface="+mn-lt"/>
            </a:endParaRPr>
          </a:p>
          <a:p>
            <a:pPr>
              <a:lnSpc>
                <a:spcPct val="130000"/>
              </a:lnSpc>
              <a:defRPr/>
            </a:pPr>
            <a:r>
              <a:rPr lang="zh-CN" altLang="en-US" sz="1200" dirty="0">
                <a:cs typeface="+mn-ea"/>
                <a:sym typeface="+mn-lt"/>
              </a:rPr>
              <a:t>          省级党委、行业系统党组织可以根据党员思想状况和党的建设需要，适时开展专题学习教育。</a:t>
            </a:r>
            <a:endParaRPr lang="zh-CN" altLang="en-US" sz="1200" dirty="0">
              <a:cs typeface="+mn-ea"/>
              <a:sym typeface="+mn-lt"/>
            </a:endParaRPr>
          </a:p>
        </p:txBody>
      </p:sp>
      <p:cxnSp>
        <p:nvCxnSpPr>
          <p:cNvPr id="43" name="直接连接符 42"/>
          <p:cNvCxnSpPr/>
          <p:nvPr/>
        </p:nvCxnSpPr>
        <p:spPr>
          <a:xfrm>
            <a:off x="1907704" y="2931790"/>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党员日常教育管理主要方式</a:t>
            </a:r>
            <a:endParaRPr lang="zh-CN" altLang="en-US" sz="2000" b="1" dirty="0">
              <a:solidFill>
                <a:srgbClr val="E20000"/>
              </a:solidFill>
              <a:cs typeface="+mn-ea"/>
              <a:sym typeface="+mn-lt"/>
            </a:endParaRPr>
          </a:p>
        </p:txBody>
      </p:sp>
      <p:sp>
        <p:nvSpPr>
          <p:cNvPr id="36" name="矩形 35"/>
          <p:cNvSpPr/>
          <p:nvPr/>
        </p:nvSpPr>
        <p:spPr>
          <a:xfrm>
            <a:off x="1590431" y="1352182"/>
            <a:ext cx="6005905" cy="323579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03598"/>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03598"/>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党员日常教育管理主要方式</a:t>
            </a:r>
            <a:endParaRPr lang="zh-CN" altLang="en-US" b="1" dirty="0">
              <a:solidFill>
                <a:schemeClr val="bg1"/>
              </a:solidFill>
              <a:cs typeface="+mn-ea"/>
              <a:sym typeface="+mn-lt"/>
            </a:endParaRPr>
          </a:p>
        </p:txBody>
      </p:sp>
      <p:sp>
        <p:nvSpPr>
          <p:cNvPr id="41" name="文本框 40"/>
          <p:cNvSpPr txBox="1"/>
          <p:nvPr/>
        </p:nvSpPr>
        <p:spPr>
          <a:xfrm>
            <a:off x="1769724" y="1793652"/>
            <a:ext cx="5767295" cy="1400383"/>
          </a:xfrm>
          <a:prstGeom prst="rect">
            <a:avLst/>
          </a:prstGeom>
          <a:noFill/>
        </p:spPr>
        <p:txBody>
          <a:bodyPr wrap="square" rtlCol="0">
            <a:spAutoFit/>
          </a:bodyPr>
          <a:lstStyle/>
          <a:p>
            <a:pPr>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第二十二条</a:t>
            </a:r>
            <a:r>
              <a:rPr lang="en-US" altLang="zh-CN" sz="1300" b="1" dirty="0">
                <a:solidFill>
                  <a:srgbClr val="E20000"/>
                </a:solidFill>
                <a:cs typeface="+mn-ea"/>
                <a:sym typeface="+mn-lt"/>
              </a:rPr>
              <a:t>】</a:t>
            </a:r>
            <a:r>
              <a:rPr lang="zh-CN" altLang="en-US" sz="1200" dirty="0">
                <a:cs typeface="+mn-ea"/>
                <a:sym typeface="+mn-lt"/>
              </a:rPr>
              <a:t>党组织应当充分发挥党员的先锋模范作用，结合不同群体党员实际，通过树立、学习身边的榜样，设立党员示范岗、党员责任区，开展设岗定责、承诺践诺等，引导党员做好本职工作，干在实处、走在前列，创先争优，在联系服务群众、完成重大任务中勇于担当作为，做到平常时候看得出来、关键时刻站得出来、危急关头豁得出来。</a:t>
            </a:r>
            <a:endParaRPr lang="zh-CN" altLang="en-US" sz="1200" dirty="0">
              <a:cs typeface="+mn-ea"/>
              <a:sym typeface="+mn-lt"/>
            </a:endParaRPr>
          </a:p>
          <a:p>
            <a:pPr>
              <a:defRPr/>
            </a:pPr>
            <a:r>
              <a:rPr lang="zh-CN" altLang="en-US" sz="1200" dirty="0">
                <a:cs typeface="+mn-ea"/>
                <a:sym typeface="+mn-lt"/>
              </a:rPr>
              <a:t>         鼓励和引导党员参与志愿服务。党员应当积极参加党组织开展的志愿服务活动，也可以自行开展志愿服务活动。</a:t>
            </a:r>
            <a:endParaRPr lang="zh-CN" altLang="en-US" sz="1200" dirty="0">
              <a:cs typeface="+mn-ea"/>
              <a:sym typeface="+mn-lt"/>
            </a:endParaRPr>
          </a:p>
        </p:txBody>
      </p:sp>
      <p:sp>
        <p:nvSpPr>
          <p:cNvPr id="42" name="文本框 41"/>
          <p:cNvSpPr txBox="1"/>
          <p:nvPr/>
        </p:nvSpPr>
        <p:spPr>
          <a:xfrm>
            <a:off x="1790763" y="3291830"/>
            <a:ext cx="5767295" cy="1215717"/>
          </a:xfrm>
          <a:prstGeom prst="rect">
            <a:avLst/>
          </a:prstGeom>
          <a:noFill/>
        </p:spPr>
        <p:txBody>
          <a:bodyPr wrap="square" rtlCol="0">
            <a:spAutoFit/>
          </a:bodyPr>
          <a:lstStyle/>
          <a:p>
            <a:pPr>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第二十三条</a:t>
            </a:r>
            <a:r>
              <a:rPr lang="en-US" altLang="zh-CN" sz="1300" b="1" dirty="0">
                <a:solidFill>
                  <a:srgbClr val="E20000"/>
                </a:solidFill>
                <a:cs typeface="+mn-ea"/>
                <a:sym typeface="+mn-lt"/>
              </a:rPr>
              <a:t>】</a:t>
            </a:r>
            <a:r>
              <a:rPr lang="zh-CN" altLang="en-US" sz="1200" dirty="0">
                <a:cs typeface="+mn-ea"/>
                <a:sym typeface="+mn-lt"/>
              </a:rPr>
              <a:t>党组织应当坚持从严教育管理和热情关心爱护相统一，从政治、思想、工作、生活上激励关怀帮扶党员。</a:t>
            </a:r>
            <a:endParaRPr lang="zh-CN" altLang="en-US" sz="1200" dirty="0">
              <a:cs typeface="+mn-ea"/>
              <a:sym typeface="+mn-lt"/>
            </a:endParaRPr>
          </a:p>
          <a:p>
            <a:pPr>
              <a:defRPr/>
            </a:pPr>
            <a:r>
              <a:rPr lang="zh-CN" altLang="en-US" sz="1200" dirty="0">
                <a:cs typeface="+mn-ea"/>
                <a:sym typeface="+mn-lt"/>
              </a:rPr>
              <a:t>          针对老党员的身体、居住和家庭等实际情况，采取灵活方式，进行教育管理服务，组织他们参加党的组织生活，发挥力所能及的作用。对年老体弱、行动不便、身患重病甚至失能的党员，组织活动和开展学习教育不作硬性要求，党组织通过送学上门、走访慰问等方式，给予更多关心照顾。</a:t>
            </a:r>
            <a:endParaRPr lang="zh-CN" altLang="en-US" sz="1200" dirty="0">
              <a:cs typeface="+mn-ea"/>
              <a:sym typeface="+mn-lt"/>
            </a:endParaRPr>
          </a:p>
        </p:txBody>
      </p:sp>
      <p:cxnSp>
        <p:nvCxnSpPr>
          <p:cNvPr id="43" name="直接连接符 42"/>
          <p:cNvCxnSpPr/>
          <p:nvPr/>
        </p:nvCxnSpPr>
        <p:spPr>
          <a:xfrm>
            <a:off x="1907704" y="3219822"/>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0" y="1420495"/>
            <a:ext cx="9144000" cy="3738880"/>
          </a:xfrm>
          <a:prstGeom prst="rect">
            <a:avLst/>
          </a:prstGeom>
        </p:spPr>
      </p:pic>
      <p:sp>
        <p:nvSpPr>
          <p:cNvPr id="13" name="文本框 12"/>
          <p:cNvSpPr txBox="1"/>
          <p:nvPr/>
        </p:nvSpPr>
        <p:spPr>
          <a:xfrm>
            <a:off x="1391476" y="1935734"/>
            <a:ext cx="6532559" cy="784830"/>
          </a:xfrm>
          <a:prstGeom prst="rect">
            <a:avLst/>
          </a:prstGeom>
          <a:noFill/>
        </p:spPr>
        <p:txBody>
          <a:bodyPr wrap="none" rtlCol="0">
            <a:spAutoFit/>
          </a:bodyPr>
          <a:lstStyle/>
          <a:p>
            <a:pPr algn="ctr"/>
            <a:r>
              <a:rPr lang="zh-CN" altLang="en-US" sz="4500" b="1" dirty="0">
                <a:solidFill>
                  <a:srgbClr val="E20000"/>
                </a:solidFill>
                <a:cs typeface="+mn-ea"/>
                <a:sym typeface="+mn-lt"/>
              </a:rPr>
              <a:t>党籍和党员组织关系管理</a:t>
            </a:r>
            <a:endParaRPr lang="zh-CN" altLang="en-US" sz="4500" b="1" dirty="0">
              <a:solidFill>
                <a:srgbClr val="E20000"/>
              </a:solidFill>
              <a:cs typeface="+mn-ea"/>
              <a:sym typeface="+mn-lt"/>
            </a:endParaRPr>
          </a:p>
        </p:txBody>
      </p:sp>
      <p:sp>
        <p:nvSpPr>
          <p:cNvPr id="21" name="矩形: 圆角 8"/>
          <p:cNvSpPr/>
          <p:nvPr/>
        </p:nvSpPr>
        <p:spPr>
          <a:xfrm>
            <a:off x="3665196" y="950744"/>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第五章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294890" y="3147695"/>
            <a:ext cx="4464685"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党籍和党员组织关系管理</a:t>
            </a:r>
            <a:endParaRPr lang="zh-CN" altLang="en-US" sz="2000" b="1" dirty="0">
              <a:solidFill>
                <a:srgbClr val="E20000"/>
              </a:solidFill>
              <a:cs typeface="+mn-ea"/>
              <a:sym typeface="+mn-lt"/>
            </a:endParaRPr>
          </a:p>
        </p:txBody>
      </p:sp>
      <p:sp>
        <p:nvSpPr>
          <p:cNvPr id="36" name="矩形 35"/>
          <p:cNvSpPr/>
          <p:nvPr/>
        </p:nvSpPr>
        <p:spPr>
          <a:xfrm>
            <a:off x="1590675" y="1424305"/>
            <a:ext cx="6005830" cy="3116580"/>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党籍和党员组织关系管理</a:t>
            </a:r>
            <a:endParaRPr lang="zh-CN" altLang="en-US" b="1" dirty="0">
              <a:solidFill>
                <a:schemeClr val="bg1"/>
              </a:solidFill>
              <a:cs typeface="+mn-ea"/>
              <a:sym typeface="+mn-lt"/>
            </a:endParaRPr>
          </a:p>
        </p:txBody>
      </p:sp>
      <p:sp>
        <p:nvSpPr>
          <p:cNvPr id="41" name="文本框 40"/>
          <p:cNvSpPr txBox="1"/>
          <p:nvPr/>
        </p:nvSpPr>
        <p:spPr>
          <a:xfrm>
            <a:off x="1769724" y="1865660"/>
            <a:ext cx="5767295" cy="2309030"/>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第二十四条</a:t>
            </a:r>
            <a:r>
              <a:rPr lang="en-US" altLang="zh-CN" sz="1300" b="1" dirty="0">
                <a:solidFill>
                  <a:srgbClr val="E20000"/>
                </a:solidFill>
                <a:cs typeface="+mn-ea"/>
                <a:sym typeface="+mn-lt"/>
              </a:rPr>
              <a:t>】</a:t>
            </a:r>
            <a:r>
              <a:rPr lang="zh-CN" altLang="en-US" sz="1200" dirty="0">
                <a:cs typeface="+mn-ea"/>
                <a:sym typeface="+mn-lt"/>
              </a:rPr>
              <a:t>经党支部党员大会通过、基层党委审批接收的预备党员，自通过之日起，即取得党籍。</a:t>
            </a:r>
            <a:endParaRPr lang="zh-CN" altLang="en-US" sz="1200" dirty="0">
              <a:cs typeface="+mn-ea"/>
              <a:sym typeface="+mn-lt"/>
            </a:endParaRPr>
          </a:p>
          <a:p>
            <a:pPr>
              <a:lnSpc>
                <a:spcPct val="120000"/>
              </a:lnSpc>
              <a:defRPr/>
            </a:pPr>
            <a:r>
              <a:rPr lang="zh-CN" altLang="en-US" sz="1200" dirty="0">
                <a:cs typeface="+mn-ea"/>
                <a:sym typeface="+mn-lt"/>
              </a:rPr>
              <a:t>          对因私出国并在国外长期定居的党员，出国学习研究超过</a:t>
            </a:r>
            <a:r>
              <a:rPr lang="en-US" altLang="zh-CN" sz="1200" dirty="0">
                <a:cs typeface="+mn-ea"/>
                <a:sym typeface="+mn-lt"/>
              </a:rPr>
              <a:t>5</a:t>
            </a:r>
            <a:r>
              <a:rPr lang="zh-CN" altLang="en-US" sz="1200" dirty="0">
                <a:cs typeface="+mn-ea"/>
                <a:sym typeface="+mn-lt"/>
              </a:rPr>
              <a:t>年仍未返回的党员，一般予以停止党籍。停止党籍的决定由保留其组织关系的党组织按照有关规定作出。</a:t>
            </a:r>
            <a:endParaRPr lang="zh-CN" altLang="en-US" sz="1200" dirty="0">
              <a:cs typeface="+mn-ea"/>
              <a:sym typeface="+mn-lt"/>
            </a:endParaRPr>
          </a:p>
          <a:p>
            <a:pPr>
              <a:lnSpc>
                <a:spcPct val="120000"/>
              </a:lnSpc>
              <a:defRPr/>
            </a:pPr>
            <a:r>
              <a:rPr lang="zh-CN" altLang="en-US" sz="1200" dirty="0">
                <a:cs typeface="+mn-ea"/>
                <a:sym typeface="+mn-lt"/>
              </a:rPr>
              <a:t>          对与党组织失去联系</a:t>
            </a:r>
            <a:r>
              <a:rPr lang="en-US" altLang="zh-CN" sz="1200" dirty="0">
                <a:cs typeface="+mn-ea"/>
                <a:sym typeface="+mn-lt"/>
              </a:rPr>
              <a:t>6</a:t>
            </a:r>
            <a:r>
              <a:rPr lang="zh-CN" altLang="en-US" sz="1200" dirty="0">
                <a:cs typeface="+mn-ea"/>
                <a:sym typeface="+mn-lt"/>
              </a:rPr>
              <a:t>个月以上、通过各种方式查找仍然没有取得联系的党员，予以停止党籍。停止党籍的决定由所在党支部或者上级党组织按照有关规定作出。停止党籍</a:t>
            </a:r>
            <a:r>
              <a:rPr lang="en-US" altLang="zh-CN" sz="1200" dirty="0">
                <a:cs typeface="+mn-ea"/>
                <a:sym typeface="+mn-lt"/>
              </a:rPr>
              <a:t>2</a:t>
            </a:r>
            <a:r>
              <a:rPr lang="zh-CN" altLang="en-US" sz="1200" dirty="0">
                <a:cs typeface="+mn-ea"/>
                <a:sym typeface="+mn-lt"/>
              </a:rPr>
              <a:t>年后确实无法取得联系的，按照自行脱党予以除名。</a:t>
            </a:r>
            <a:endParaRPr lang="zh-CN" altLang="en-US" sz="1200" dirty="0">
              <a:cs typeface="+mn-ea"/>
              <a:sym typeface="+mn-lt"/>
            </a:endParaRPr>
          </a:p>
          <a:p>
            <a:pPr>
              <a:lnSpc>
                <a:spcPct val="120000"/>
              </a:lnSpc>
              <a:defRPr/>
            </a:pPr>
            <a:r>
              <a:rPr lang="zh-CN" altLang="en-US" sz="1200" dirty="0">
                <a:cs typeface="+mn-ea"/>
                <a:sym typeface="+mn-lt"/>
              </a:rPr>
              <a:t>          对停止党籍的党员，符合条件的，可以按照规定程序恢复党籍。对劝其退党、劝而不退除名、自行脱党除名、退党除名、开除党籍的，原则上不能恢复党籍，符合条件的可以重新入党。</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C:\Users\asus\Desktop\1.png1"/>
          <p:cNvPicPr>
            <a:picLocks noChangeAspect="1"/>
          </p:cNvPicPr>
          <p:nvPr/>
        </p:nvPicPr>
        <p:blipFill>
          <a:blip r:embed="rId1"/>
          <a:srcRect t="64" b="938"/>
          <a:stretch>
            <a:fillRect/>
          </a:stretch>
        </p:blipFill>
        <p:spPr>
          <a:xfrm>
            <a:off x="0" y="1281430"/>
            <a:ext cx="9144000" cy="3738880"/>
          </a:xfrm>
          <a:prstGeom prst="rect">
            <a:avLst/>
          </a:prstGeom>
        </p:spPr>
      </p:pic>
      <p:sp>
        <p:nvSpPr>
          <p:cNvPr id="23" name="矩形 22"/>
          <p:cNvSpPr/>
          <p:nvPr/>
        </p:nvSpPr>
        <p:spPr>
          <a:xfrm>
            <a:off x="2134131" y="1281473"/>
            <a:ext cx="492235" cy="432048"/>
          </a:xfrm>
          <a:prstGeom prst="rect">
            <a:avLst/>
          </a:prstGeom>
          <a:gradFill flip="none">
            <a:gsLst>
              <a:gs pos="89000">
                <a:srgbClr val="C00000"/>
              </a:gs>
              <a:gs pos="35000">
                <a:srgbClr val="FF3300"/>
              </a:gs>
            </a:gsLst>
            <a:lin ang="5400000" scaled="0"/>
          </a:gradFill>
          <a:ln w="19050" cap="flat" cmpd="sng" algn="ctr">
            <a:noFill/>
            <a:prstDash val="solid"/>
          </a:ln>
          <a:effectLst>
            <a:reflection blurRad="6350" stA="52000" endA="300" endPos="35000" dir="5400000" sy="-100000" algn="bl" rotWithShape="0"/>
          </a:effectLst>
        </p:spPr>
        <p:txBody>
          <a:bodyPr lIns="91421" tIns="45710" rIns="91421" bIns="45710" anchor="ctr"/>
          <a:lstStyle/>
          <a:p>
            <a:pPr algn="ctr" defTabSz="913765">
              <a:defRPr/>
            </a:pPr>
            <a:r>
              <a:rPr lang="en-US" altLang="zh-CN" sz="2000" b="1" kern="0" dirty="0">
                <a:solidFill>
                  <a:srgbClr val="F8F8F8"/>
                </a:solidFill>
                <a:cs typeface="+mn-ea"/>
                <a:sym typeface="+mn-lt"/>
              </a:rPr>
              <a:t>01</a:t>
            </a:r>
            <a:endParaRPr lang="zh-CN" altLang="en-US" sz="2000" b="1" kern="0" dirty="0">
              <a:solidFill>
                <a:srgbClr val="F8F8F8"/>
              </a:solidFill>
              <a:cs typeface="+mn-ea"/>
              <a:sym typeface="+mn-lt"/>
            </a:endParaRPr>
          </a:p>
        </p:txBody>
      </p:sp>
      <p:sp>
        <p:nvSpPr>
          <p:cNvPr id="28" name="单圆角矩形 27"/>
          <p:cNvSpPr/>
          <p:nvPr/>
        </p:nvSpPr>
        <p:spPr bwMode="auto">
          <a:xfrm>
            <a:off x="2698374" y="1281473"/>
            <a:ext cx="4188285" cy="432048"/>
          </a:xfrm>
          <a:prstGeom prst="round1Rect">
            <a:avLst/>
          </a:prstGeom>
          <a:gradFill>
            <a:gsLst>
              <a:gs pos="89000">
                <a:srgbClr val="C00000"/>
              </a:gs>
              <a:gs pos="35000">
                <a:srgbClr val="FF3300"/>
              </a:gs>
            </a:gsLst>
            <a:lin ang="5400000" scaled="1"/>
          </a:gradFill>
          <a:ln w="25400" cap="flat" cmpd="sng" algn="ctr">
            <a:noFill/>
            <a:prstDash val="solid"/>
          </a:ln>
          <a:effectLst>
            <a:reflection blurRad="6350" stA="52000" endA="300" endPos="35000" dir="5400000" sy="-100000" algn="bl" rotWithShape="0"/>
          </a:effectLst>
        </p:spPr>
        <p:txBody>
          <a:bodyPr anchor="ctr"/>
          <a:lstStyle/>
          <a:p>
            <a:pPr algn="ctr" defTabSz="913765"/>
            <a:r>
              <a:rPr lang="en-US" altLang="zh-CN" b="1" kern="0" dirty="0">
                <a:solidFill>
                  <a:srgbClr val="F8F8F8"/>
                </a:solidFill>
                <a:cs typeface="+mn-ea"/>
                <a:sym typeface="+mn-lt"/>
              </a:rPr>
              <a:t>《</a:t>
            </a:r>
            <a:r>
              <a:rPr lang="zh-CN" altLang="en-US" b="1" kern="0" dirty="0">
                <a:solidFill>
                  <a:srgbClr val="F8F8F8"/>
                </a:solidFill>
                <a:cs typeface="+mn-ea"/>
                <a:sym typeface="+mn-lt"/>
              </a:rPr>
              <a:t>教育管理工作条例</a:t>
            </a:r>
            <a:r>
              <a:rPr lang="en-US" altLang="zh-CN" b="1" kern="0" dirty="0">
                <a:solidFill>
                  <a:srgbClr val="F8F8F8"/>
                </a:solidFill>
                <a:cs typeface="+mn-ea"/>
                <a:sym typeface="+mn-lt"/>
              </a:rPr>
              <a:t>》</a:t>
            </a:r>
            <a:r>
              <a:rPr lang="zh-CN" altLang="en-US" b="1" kern="0" dirty="0">
                <a:solidFill>
                  <a:srgbClr val="F8F8F8"/>
                </a:solidFill>
                <a:cs typeface="+mn-ea"/>
                <a:sym typeface="+mn-lt"/>
              </a:rPr>
              <a:t>简介</a:t>
            </a:r>
            <a:endParaRPr lang="zh-CN" altLang="en-US" b="1" kern="0" dirty="0">
              <a:solidFill>
                <a:srgbClr val="F8F8F8"/>
              </a:solidFill>
              <a:cs typeface="+mn-ea"/>
              <a:sym typeface="+mn-lt"/>
            </a:endParaRPr>
          </a:p>
        </p:txBody>
      </p:sp>
      <p:sp>
        <p:nvSpPr>
          <p:cNvPr id="36" name="矩形 35"/>
          <p:cNvSpPr/>
          <p:nvPr/>
        </p:nvSpPr>
        <p:spPr>
          <a:xfrm>
            <a:off x="2134131" y="1926622"/>
            <a:ext cx="492235" cy="432048"/>
          </a:xfrm>
          <a:prstGeom prst="rect">
            <a:avLst/>
          </a:prstGeom>
          <a:gradFill flip="none">
            <a:gsLst>
              <a:gs pos="89000">
                <a:srgbClr val="C00000"/>
              </a:gs>
              <a:gs pos="35000">
                <a:srgbClr val="FF3300"/>
              </a:gs>
            </a:gsLst>
            <a:lin ang="5400000" scaled="0"/>
          </a:gradFill>
          <a:ln w="19050" cap="flat" cmpd="sng" algn="ctr">
            <a:noFill/>
            <a:prstDash val="solid"/>
          </a:ln>
          <a:effectLst>
            <a:reflection blurRad="6350" stA="52000" endA="300" endPos="35000" dir="5400000" sy="-100000" algn="bl" rotWithShape="0"/>
          </a:effectLst>
        </p:spPr>
        <p:txBody>
          <a:bodyPr lIns="91421" tIns="45710" rIns="91421" bIns="45710" anchor="ctr"/>
          <a:lstStyle/>
          <a:p>
            <a:pPr algn="ctr" defTabSz="913765">
              <a:defRPr/>
            </a:pPr>
            <a:r>
              <a:rPr lang="en-US" altLang="zh-CN" sz="2000" b="1" kern="0" dirty="0">
                <a:solidFill>
                  <a:srgbClr val="F8F8F8"/>
                </a:solidFill>
                <a:cs typeface="+mn-ea"/>
                <a:sym typeface="+mn-lt"/>
              </a:rPr>
              <a:t>02</a:t>
            </a:r>
            <a:endParaRPr lang="zh-CN" altLang="en-US" sz="2000" b="1" kern="0" dirty="0">
              <a:solidFill>
                <a:srgbClr val="F8F8F8"/>
              </a:solidFill>
              <a:cs typeface="+mn-ea"/>
              <a:sym typeface="+mn-lt"/>
            </a:endParaRPr>
          </a:p>
        </p:txBody>
      </p:sp>
      <p:sp>
        <p:nvSpPr>
          <p:cNvPr id="37" name="单圆角矩形 36"/>
          <p:cNvSpPr/>
          <p:nvPr/>
        </p:nvSpPr>
        <p:spPr bwMode="auto">
          <a:xfrm>
            <a:off x="2698374" y="1926622"/>
            <a:ext cx="4188285" cy="432048"/>
          </a:xfrm>
          <a:prstGeom prst="round1Rect">
            <a:avLst/>
          </a:prstGeom>
          <a:gradFill>
            <a:gsLst>
              <a:gs pos="89000">
                <a:srgbClr val="C00000"/>
              </a:gs>
              <a:gs pos="35000">
                <a:srgbClr val="FF3300"/>
              </a:gs>
            </a:gsLst>
            <a:lin ang="5400000" scaled="1"/>
          </a:gradFill>
          <a:ln w="25400" cap="flat" cmpd="sng" algn="ctr">
            <a:noFill/>
            <a:prstDash val="solid"/>
          </a:ln>
          <a:effectLst>
            <a:reflection blurRad="6350" stA="52000" endA="300" endPos="35000" dir="5400000" sy="-100000" algn="bl" rotWithShape="0"/>
          </a:effectLst>
        </p:spPr>
        <p:txBody>
          <a:bodyPr anchor="ctr"/>
          <a:lstStyle/>
          <a:p>
            <a:pPr algn="ctr" defTabSz="913765"/>
            <a:r>
              <a:rPr lang="en-US" altLang="zh-CN" b="1" kern="0" dirty="0">
                <a:solidFill>
                  <a:srgbClr val="F8F8F8"/>
                </a:solidFill>
                <a:cs typeface="+mn-ea"/>
                <a:sym typeface="+mn-lt"/>
              </a:rPr>
              <a:t>《</a:t>
            </a:r>
            <a:r>
              <a:rPr lang="zh-CN" altLang="en-US" b="1" kern="0" dirty="0">
                <a:solidFill>
                  <a:srgbClr val="F8F8F8"/>
                </a:solidFill>
                <a:cs typeface="+mn-ea"/>
                <a:sym typeface="+mn-lt"/>
              </a:rPr>
              <a:t>教育管理工作条例</a:t>
            </a:r>
            <a:r>
              <a:rPr lang="en-US" altLang="zh-CN" b="1" kern="0" dirty="0">
                <a:solidFill>
                  <a:srgbClr val="F8F8F8"/>
                </a:solidFill>
                <a:cs typeface="+mn-ea"/>
                <a:sym typeface="+mn-lt"/>
              </a:rPr>
              <a:t>》</a:t>
            </a:r>
            <a:r>
              <a:rPr lang="zh-CN" altLang="en-US" b="1" kern="0" dirty="0">
                <a:solidFill>
                  <a:srgbClr val="F8F8F8"/>
                </a:solidFill>
                <a:cs typeface="+mn-ea"/>
                <a:sym typeface="+mn-lt"/>
              </a:rPr>
              <a:t>全文逐条解读</a:t>
            </a:r>
            <a:endParaRPr lang="zh-CN" altLang="en-US" b="1" kern="0" dirty="0">
              <a:solidFill>
                <a:srgbClr val="F8F8F8"/>
              </a:solidFill>
              <a:cs typeface="+mn-ea"/>
              <a:sym typeface="+mn-lt"/>
            </a:endParaRPr>
          </a:p>
        </p:txBody>
      </p:sp>
      <p:grpSp>
        <p:nvGrpSpPr>
          <p:cNvPr id="38" name="组合 37"/>
          <p:cNvGrpSpPr/>
          <p:nvPr/>
        </p:nvGrpSpPr>
        <p:grpSpPr>
          <a:xfrm>
            <a:off x="765979" y="1374080"/>
            <a:ext cx="738631" cy="2088049"/>
            <a:chOff x="295466" y="1202776"/>
            <a:chExt cx="738631" cy="2088049"/>
          </a:xfrm>
        </p:grpSpPr>
        <p:sp>
          <p:nvSpPr>
            <p:cNvPr id="39" name="文本框 11"/>
            <p:cNvSpPr txBox="1"/>
            <p:nvPr/>
          </p:nvSpPr>
          <p:spPr>
            <a:xfrm>
              <a:off x="295466" y="1221028"/>
              <a:ext cx="738631" cy="2069797"/>
            </a:xfrm>
            <a:prstGeom prst="rect">
              <a:avLst/>
            </a:prstGeom>
            <a:noFill/>
            <a:ln>
              <a:noFill/>
            </a:ln>
          </p:spPr>
          <p:txBody>
            <a:bodyPr wrap="square" lIns="68580" tIns="34290" rIns="68580" bIns="34290" rtlCol="0">
              <a:spAutoFit/>
            </a:bodyPr>
            <a:lstStyle/>
            <a:p>
              <a:r>
                <a:rPr lang="zh-CN" altLang="en-US" sz="5000" b="1" spc="300" dirty="0">
                  <a:ln w="190500">
                    <a:solidFill>
                      <a:schemeClr val="bg1"/>
                    </a:solidFill>
                  </a:ln>
                  <a:solidFill>
                    <a:schemeClr val="bg1"/>
                  </a:solidFill>
                  <a:cs typeface="+mn-ea"/>
                  <a:sym typeface="+mn-lt"/>
                </a:rPr>
                <a:t>目</a:t>
              </a:r>
              <a:endParaRPr lang="en-US" altLang="zh-CN" sz="5000" b="1" spc="300" dirty="0">
                <a:ln w="190500">
                  <a:solidFill>
                    <a:schemeClr val="bg1"/>
                  </a:solidFill>
                </a:ln>
                <a:solidFill>
                  <a:schemeClr val="bg1"/>
                </a:solidFill>
                <a:cs typeface="+mn-ea"/>
                <a:sym typeface="+mn-lt"/>
              </a:endParaRPr>
            </a:p>
            <a:p>
              <a:endParaRPr lang="en-US" altLang="zh-CN" sz="3000" b="1" spc="300" dirty="0">
                <a:ln w="190500">
                  <a:solidFill>
                    <a:schemeClr val="bg1"/>
                  </a:solidFill>
                </a:ln>
                <a:solidFill>
                  <a:schemeClr val="bg1"/>
                </a:solidFill>
                <a:cs typeface="+mn-ea"/>
                <a:sym typeface="+mn-lt"/>
              </a:endParaRPr>
            </a:p>
            <a:p>
              <a:r>
                <a:rPr lang="zh-CN" altLang="en-US" sz="5000" b="1" spc="300" dirty="0">
                  <a:ln w="190500">
                    <a:solidFill>
                      <a:schemeClr val="bg1"/>
                    </a:solidFill>
                  </a:ln>
                  <a:solidFill>
                    <a:schemeClr val="bg1"/>
                  </a:solidFill>
                  <a:cs typeface="+mn-ea"/>
                  <a:sym typeface="+mn-lt"/>
                </a:rPr>
                <a:t>录</a:t>
              </a:r>
              <a:endParaRPr lang="zh-CN" altLang="en-US" sz="5000" b="1" spc="300" dirty="0">
                <a:ln w="190500">
                  <a:solidFill>
                    <a:schemeClr val="bg1"/>
                  </a:solidFill>
                </a:ln>
                <a:solidFill>
                  <a:schemeClr val="bg1"/>
                </a:solidFill>
                <a:effectLst/>
                <a:cs typeface="+mn-ea"/>
                <a:sym typeface="+mn-lt"/>
              </a:endParaRPr>
            </a:p>
          </p:txBody>
        </p:sp>
        <p:sp>
          <p:nvSpPr>
            <p:cNvPr id="40" name="文本框 11"/>
            <p:cNvSpPr txBox="1"/>
            <p:nvPr/>
          </p:nvSpPr>
          <p:spPr>
            <a:xfrm>
              <a:off x="295466" y="1202776"/>
              <a:ext cx="738631" cy="2069797"/>
            </a:xfrm>
            <a:prstGeom prst="rect">
              <a:avLst/>
            </a:prstGeom>
            <a:noFill/>
            <a:ln>
              <a:noFill/>
            </a:ln>
          </p:spPr>
          <p:txBody>
            <a:bodyPr wrap="square" lIns="68580" tIns="34290" rIns="68580" bIns="34290" rtlCol="0">
              <a:spAutoFit/>
            </a:bodyPr>
            <a:lstStyle/>
            <a:p>
              <a:r>
                <a:rPr lang="zh-CN" altLang="en-US" sz="5000" b="1" spc="300" dirty="0">
                  <a:solidFill>
                    <a:srgbClr val="E20000"/>
                  </a:solidFill>
                  <a:cs typeface="+mn-ea"/>
                  <a:sym typeface="+mn-lt"/>
                </a:rPr>
                <a:t>目</a:t>
              </a:r>
              <a:endParaRPr lang="en-US" altLang="zh-CN" sz="5000" b="1" spc="300" dirty="0">
                <a:solidFill>
                  <a:srgbClr val="E20000"/>
                </a:solidFill>
                <a:cs typeface="+mn-ea"/>
                <a:sym typeface="+mn-lt"/>
              </a:endParaRPr>
            </a:p>
            <a:p>
              <a:endParaRPr lang="en-US" altLang="zh-CN" sz="3000" b="1" spc="300" dirty="0">
                <a:solidFill>
                  <a:srgbClr val="E20000"/>
                </a:solidFill>
                <a:cs typeface="+mn-ea"/>
                <a:sym typeface="+mn-lt"/>
              </a:endParaRPr>
            </a:p>
            <a:p>
              <a:r>
                <a:rPr lang="zh-CN" altLang="en-US" sz="5000" b="1" spc="300" dirty="0">
                  <a:solidFill>
                    <a:srgbClr val="E20000"/>
                  </a:solidFill>
                  <a:cs typeface="+mn-ea"/>
                  <a:sym typeface="+mn-lt"/>
                </a:rPr>
                <a:t>录</a:t>
              </a:r>
              <a:endParaRPr lang="zh-CN" altLang="en-US" sz="5000" b="1" spc="300" dirty="0">
                <a:solidFill>
                  <a:srgbClr val="E20000"/>
                </a:solidFill>
                <a:effectLst/>
                <a:cs typeface="+mn-ea"/>
                <a:sym typeface="+mn-lt"/>
              </a:endParaRPr>
            </a:p>
          </p:txBody>
        </p:sp>
      </p:grpSp>
      <p:sp>
        <p:nvSpPr>
          <p:cNvPr id="41" name="矩形 40"/>
          <p:cNvSpPr/>
          <p:nvPr/>
        </p:nvSpPr>
        <p:spPr>
          <a:xfrm>
            <a:off x="2134131" y="2571771"/>
            <a:ext cx="492235" cy="432048"/>
          </a:xfrm>
          <a:prstGeom prst="rect">
            <a:avLst/>
          </a:prstGeom>
          <a:gradFill flip="none">
            <a:gsLst>
              <a:gs pos="89000">
                <a:srgbClr val="C00000"/>
              </a:gs>
              <a:gs pos="35000">
                <a:srgbClr val="FF3300"/>
              </a:gs>
            </a:gsLst>
            <a:lin ang="5400000" scaled="0"/>
          </a:gradFill>
          <a:ln w="19050" cap="flat" cmpd="sng" algn="ctr">
            <a:noFill/>
            <a:prstDash val="solid"/>
          </a:ln>
          <a:effectLst>
            <a:reflection blurRad="6350" stA="52000" endA="300" endPos="35000" dir="5400000" sy="-100000" algn="bl" rotWithShape="0"/>
          </a:effectLst>
        </p:spPr>
        <p:txBody>
          <a:bodyPr lIns="91421" tIns="45710" rIns="91421" bIns="45710" anchor="ctr"/>
          <a:lstStyle/>
          <a:p>
            <a:pPr algn="ctr" defTabSz="913765">
              <a:defRPr/>
            </a:pPr>
            <a:r>
              <a:rPr lang="en-US" altLang="zh-CN" sz="2000" b="1" kern="0" dirty="0">
                <a:solidFill>
                  <a:srgbClr val="F8F8F8"/>
                </a:solidFill>
                <a:cs typeface="+mn-ea"/>
                <a:sym typeface="+mn-lt"/>
              </a:rPr>
              <a:t>03</a:t>
            </a:r>
            <a:endParaRPr lang="zh-CN" altLang="en-US" sz="2000" b="1" kern="0" dirty="0">
              <a:solidFill>
                <a:srgbClr val="F8F8F8"/>
              </a:solidFill>
              <a:cs typeface="+mn-ea"/>
              <a:sym typeface="+mn-lt"/>
            </a:endParaRPr>
          </a:p>
        </p:txBody>
      </p:sp>
      <p:sp>
        <p:nvSpPr>
          <p:cNvPr id="42" name="单圆角矩形 41"/>
          <p:cNvSpPr/>
          <p:nvPr/>
        </p:nvSpPr>
        <p:spPr bwMode="auto">
          <a:xfrm>
            <a:off x="2698374" y="2571771"/>
            <a:ext cx="4188285" cy="432048"/>
          </a:xfrm>
          <a:prstGeom prst="round1Rect">
            <a:avLst/>
          </a:prstGeom>
          <a:gradFill>
            <a:gsLst>
              <a:gs pos="89000">
                <a:srgbClr val="C00000"/>
              </a:gs>
              <a:gs pos="35000">
                <a:srgbClr val="FF3300"/>
              </a:gs>
            </a:gsLst>
            <a:lin ang="5400000" scaled="1"/>
          </a:gradFill>
          <a:ln w="25400" cap="flat" cmpd="sng" algn="ctr">
            <a:noFill/>
            <a:prstDash val="solid"/>
          </a:ln>
          <a:effectLst>
            <a:reflection blurRad="6350" stA="52000" endA="300" endPos="35000" dir="5400000" sy="-100000" algn="bl" rotWithShape="0"/>
          </a:effectLst>
        </p:spPr>
        <p:txBody>
          <a:bodyPr anchor="ctr"/>
          <a:lstStyle/>
          <a:p>
            <a:pPr algn="ctr" defTabSz="913765"/>
            <a:r>
              <a:rPr lang="en-US" altLang="zh-CN" b="1" kern="0" dirty="0">
                <a:solidFill>
                  <a:srgbClr val="F8F8F8"/>
                </a:solidFill>
                <a:cs typeface="+mn-ea"/>
                <a:sym typeface="+mn-lt"/>
              </a:rPr>
              <a:t>《</a:t>
            </a:r>
            <a:r>
              <a:rPr lang="zh-CN" altLang="en-US" b="1" kern="0" dirty="0">
                <a:solidFill>
                  <a:srgbClr val="F8F8F8"/>
                </a:solidFill>
                <a:cs typeface="+mn-ea"/>
                <a:sym typeface="+mn-lt"/>
              </a:rPr>
              <a:t>教育管理工作条例</a:t>
            </a:r>
            <a:r>
              <a:rPr lang="en-US" altLang="zh-CN" b="1" kern="0" dirty="0">
                <a:solidFill>
                  <a:srgbClr val="F8F8F8"/>
                </a:solidFill>
                <a:cs typeface="+mn-ea"/>
                <a:sym typeface="+mn-lt"/>
              </a:rPr>
              <a:t>》</a:t>
            </a:r>
            <a:r>
              <a:rPr lang="zh-CN" altLang="en-US" b="1" kern="0" dirty="0">
                <a:solidFill>
                  <a:srgbClr val="F8F8F8"/>
                </a:solidFill>
                <a:cs typeface="+mn-ea"/>
                <a:sym typeface="+mn-lt"/>
              </a:rPr>
              <a:t>重点疑难解答</a:t>
            </a:r>
            <a:endParaRPr lang="zh-CN" altLang="en-US" b="1" kern="0" dirty="0">
              <a:solidFill>
                <a:srgbClr val="F8F8F8"/>
              </a:solidFill>
              <a:cs typeface="+mn-ea"/>
              <a:sym typeface="+mn-lt"/>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651" y="671478"/>
            <a:ext cx="1440160" cy="937091"/>
          </a:xfrm>
          <a:prstGeom prst="rect">
            <a:avLst/>
          </a:prstGeom>
        </p:spPr>
      </p:pic>
      <p:sp>
        <p:nvSpPr>
          <p:cNvPr id="16" name="矩形 15"/>
          <p:cNvSpPr/>
          <p:nvPr/>
        </p:nvSpPr>
        <p:spPr>
          <a:xfrm>
            <a:off x="2134131" y="3191758"/>
            <a:ext cx="492235" cy="432048"/>
          </a:xfrm>
          <a:prstGeom prst="rect">
            <a:avLst/>
          </a:prstGeom>
          <a:gradFill flip="none">
            <a:gsLst>
              <a:gs pos="89000">
                <a:srgbClr val="C00000"/>
              </a:gs>
              <a:gs pos="35000">
                <a:srgbClr val="FF3300"/>
              </a:gs>
            </a:gsLst>
            <a:lin ang="5400000" scaled="0"/>
          </a:gradFill>
          <a:ln w="19050" cap="flat" cmpd="sng" algn="ctr">
            <a:noFill/>
            <a:prstDash val="solid"/>
          </a:ln>
          <a:effectLst>
            <a:reflection blurRad="6350" stA="52000" endA="300" endPos="35000" dir="5400000" sy="-100000" algn="bl" rotWithShape="0"/>
          </a:effectLst>
        </p:spPr>
        <p:txBody>
          <a:bodyPr lIns="91421" tIns="45710" rIns="91421" bIns="45710" anchor="ctr"/>
          <a:lstStyle/>
          <a:p>
            <a:pPr algn="ctr" defTabSz="913765">
              <a:defRPr/>
            </a:pPr>
            <a:r>
              <a:rPr lang="en-US" altLang="zh-CN" sz="2000" b="1" kern="0" dirty="0">
                <a:solidFill>
                  <a:srgbClr val="F8F8F8"/>
                </a:solidFill>
                <a:cs typeface="+mn-ea"/>
                <a:sym typeface="+mn-lt"/>
              </a:rPr>
              <a:t>04</a:t>
            </a:r>
            <a:endParaRPr lang="zh-CN" altLang="en-US" sz="2000" b="1" kern="0" dirty="0">
              <a:solidFill>
                <a:srgbClr val="F8F8F8"/>
              </a:solidFill>
              <a:cs typeface="+mn-ea"/>
              <a:sym typeface="+mn-lt"/>
            </a:endParaRPr>
          </a:p>
        </p:txBody>
      </p:sp>
      <p:sp>
        <p:nvSpPr>
          <p:cNvPr id="17" name="单圆角矩形 16"/>
          <p:cNvSpPr/>
          <p:nvPr/>
        </p:nvSpPr>
        <p:spPr bwMode="auto">
          <a:xfrm>
            <a:off x="2698374" y="3191758"/>
            <a:ext cx="4188285" cy="432048"/>
          </a:xfrm>
          <a:prstGeom prst="round1Rect">
            <a:avLst/>
          </a:prstGeom>
          <a:gradFill>
            <a:gsLst>
              <a:gs pos="89000">
                <a:srgbClr val="C00000"/>
              </a:gs>
              <a:gs pos="35000">
                <a:srgbClr val="FF3300"/>
              </a:gs>
            </a:gsLst>
            <a:lin ang="5400000" scaled="1"/>
          </a:gradFill>
          <a:ln w="25400" cap="flat" cmpd="sng" algn="ctr">
            <a:noFill/>
            <a:prstDash val="solid"/>
          </a:ln>
          <a:effectLst>
            <a:reflection blurRad="6350" stA="52000" endA="300" endPos="35000" dir="5400000" sy="-100000" algn="bl" rotWithShape="0"/>
          </a:effectLst>
        </p:spPr>
        <p:txBody>
          <a:bodyPr anchor="ctr"/>
          <a:lstStyle/>
          <a:p>
            <a:pPr algn="ctr" defTabSz="913765"/>
            <a:r>
              <a:rPr lang="zh-CN" altLang="en-US" sz="1700" b="1" kern="0" dirty="0">
                <a:solidFill>
                  <a:srgbClr val="F8F8F8"/>
                </a:solidFill>
                <a:cs typeface="+mn-ea"/>
                <a:sym typeface="+mn-lt"/>
              </a:rPr>
              <a:t>奋力开创新时代党员教育管理工作新局面</a:t>
            </a:r>
            <a:endParaRPr lang="zh-CN" altLang="en-US" sz="1700" b="1" kern="0" dirty="0">
              <a:solidFill>
                <a:srgbClr val="F8F8F8"/>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1+#ppt_w/2"/>
                                          </p:val>
                                        </p:tav>
                                        <p:tav tm="100000">
                                          <p:val>
                                            <p:strVal val="#ppt_x"/>
                                          </p:val>
                                        </p:tav>
                                      </p:tavLst>
                                    </p:anim>
                                    <p:anim calcmode="lin" valueType="num">
                                      <p:cBhvr additive="base">
                                        <p:cTn id="17" dur="500" fill="hold"/>
                                        <p:tgtEl>
                                          <p:spTgt spid="2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arn(inVertical)">
                                      <p:cBhvr>
                                        <p:cTn id="21" dur="500"/>
                                        <p:tgtEl>
                                          <p:spTgt spid="36"/>
                                        </p:tgtEl>
                                      </p:cBhvr>
                                    </p:animEffect>
                                  </p:childTnLst>
                                </p:cTn>
                              </p:par>
                            </p:childTnLst>
                          </p:cTn>
                        </p:par>
                        <p:par>
                          <p:cTn id="22" fill="hold">
                            <p:stCondLst>
                              <p:cond delay="2000"/>
                            </p:stCondLst>
                            <p:childTnLst>
                              <p:par>
                                <p:cTn id="23" presetID="2" presetClass="entr" presetSubtype="2"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barn(inVertical)">
                                      <p:cBhvr>
                                        <p:cTn id="30" dur="500"/>
                                        <p:tgtEl>
                                          <p:spTgt spid="41"/>
                                        </p:tgtEl>
                                      </p:cBhvr>
                                    </p:animEffect>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6" presetClass="entr" presetSubtype="21"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42"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8" grpId="0" bldLvl="0" animBg="1"/>
      <p:bldP spid="36" grpId="0" bldLvl="0" animBg="1"/>
      <p:bldP spid="37" grpId="0" bldLvl="0" animBg="1"/>
      <p:bldP spid="41" grpId="0" bldLvl="0" animBg="1"/>
      <p:bldP spid="42" grpId="0" bldLvl="0" animBg="1"/>
      <p:bldP spid="16" grpId="0" bldLvl="0" animBg="1"/>
      <p:bldP spid="1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党籍和党员组织关系管理</a:t>
            </a:r>
            <a:endParaRPr lang="zh-CN" altLang="en-US" sz="2000" b="1" dirty="0">
              <a:solidFill>
                <a:srgbClr val="E20000"/>
              </a:solidFill>
              <a:cs typeface="+mn-ea"/>
              <a:sym typeface="+mn-lt"/>
            </a:endParaRPr>
          </a:p>
        </p:txBody>
      </p:sp>
      <p:sp>
        <p:nvSpPr>
          <p:cNvPr id="36" name="矩形 35"/>
          <p:cNvSpPr/>
          <p:nvPr/>
        </p:nvSpPr>
        <p:spPr>
          <a:xfrm>
            <a:off x="1590431" y="1208166"/>
            <a:ext cx="6005905" cy="3307800"/>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059582"/>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059582"/>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党籍和党员组织关系管理</a:t>
            </a:r>
            <a:endParaRPr lang="zh-CN" altLang="en-US" b="1" dirty="0">
              <a:solidFill>
                <a:schemeClr val="bg1"/>
              </a:solidFill>
              <a:cs typeface="+mn-ea"/>
              <a:sym typeface="+mn-lt"/>
            </a:endParaRPr>
          </a:p>
        </p:txBody>
      </p:sp>
      <p:sp>
        <p:nvSpPr>
          <p:cNvPr id="41" name="文本框 40"/>
          <p:cNvSpPr txBox="1"/>
          <p:nvPr/>
        </p:nvSpPr>
        <p:spPr>
          <a:xfrm>
            <a:off x="1769724" y="1649636"/>
            <a:ext cx="5767295" cy="1954381"/>
          </a:xfrm>
          <a:prstGeom prst="rect">
            <a:avLst/>
          </a:prstGeom>
          <a:noFill/>
        </p:spPr>
        <p:txBody>
          <a:bodyPr wrap="square" rtlCol="0">
            <a:spAutoFit/>
          </a:bodyPr>
          <a:lstStyle/>
          <a:p>
            <a:pPr>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第二十五条</a:t>
            </a:r>
            <a:r>
              <a:rPr lang="en-US" altLang="zh-CN" sz="1300" b="1" dirty="0">
                <a:solidFill>
                  <a:srgbClr val="E20000"/>
                </a:solidFill>
                <a:cs typeface="+mn-ea"/>
                <a:sym typeface="+mn-lt"/>
              </a:rPr>
              <a:t>】</a:t>
            </a:r>
            <a:r>
              <a:rPr lang="zh-CN" altLang="en-US" sz="1200" dirty="0">
                <a:cs typeface="+mn-ea"/>
                <a:sym typeface="+mn-lt"/>
              </a:rPr>
              <a:t>党员组织关系是指党员对党的基层组织的隶属关系。</a:t>
            </a:r>
            <a:endParaRPr lang="zh-CN" altLang="en-US" sz="1200" dirty="0">
              <a:cs typeface="+mn-ea"/>
              <a:sym typeface="+mn-lt"/>
            </a:endParaRPr>
          </a:p>
          <a:p>
            <a:pPr>
              <a:defRPr/>
            </a:pPr>
            <a:r>
              <a:rPr lang="zh-CN" altLang="en-US" sz="1200" dirty="0">
                <a:cs typeface="+mn-ea"/>
                <a:sym typeface="+mn-lt"/>
              </a:rPr>
              <a:t>         每个党员都必须编入党的一个支部、小组或者其他特定组织。有固定工作单位并且单位已经建立党组织的党员，一般编入其所在单位党组织。没有固定工作单位，或者单位未建立党组织的党员，一般编入其经常居住地或者公共就业和人才服务机构、园区、楼宇等党组织。</a:t>
            </a:r>
            <a:endParaRPr lang="zh-CN" altLang="en-US" sz="1200" dirty="0">
              <a:cs typeface="+mn-ea"/>
              <a:sym typeface="+mn-lt"/>
            </a:endParaRPr>
          </a:p>
          <a:p>
            <a:pPr>
              <a:defRPr/>
            </a:pPr>
            <a:r>
              <a:rPr lang="zh-CN" altLang="en-US" sz="1200" dirty="0">
                <a:cs typeface="+mn-ea"/>
                <a:sym typeface="+mn-lt"/>
              </a:rPr>
              <a:t>         党员工作单位、经常居住地发生变动的，或者外出学习、工作、生活</a:t>
            </a:r>
            <a:r>
              <a:rPr lang="en-US" altLang="zh-CN" sz="1200" dirty="0">
                <a:cs typeface="+mn-ea"/>
                <a:sym typeface="+mn-lt"/>
              </a:rPr>
              <a:t>6</a:t>
            </a:r>
            <a:r>
              <a:rPr lang="zh-CN" altLang="en-US" sz="1200" dirty="0">
                <a:cs typeface="+mn-ea"/>
                <a:sym typeface="+mn-lt"/>
              </a:rPr>
              <a:t>个月以上并且地点相对固定的，应当转移组织关系。具有审批预备党员权限的基层党委，可以在全国范围直接相互转移和接收党员组织关系。党组织接收党员组织关系时，如有必要，可以采取适当方式查核党员档案。对组织关系转出但尚未被接收的党员，原所在党组织仍然负有管理责任。党组织不得无故拒转拒接党员组织关系。</a:t>
            </a:r>
            <a:endParaRPr lang="zh-CN" altLang="en-US" sz="1200" dirty="0">
              <a:cs typeface="+mn-ea"/>
              <a:sym typeface="+mn-lt"/>
            </a:endParaRPr>
          </a:p>
        </p:txBody>
      </p:sp>
      <p:sp>
        <p:nvSpPr>
          <p:cNvPr id="42" name="文本框 41"/>
          <p:cNvSpPr txBox="1"/>
          <p:nvPr/>
        </p:nvSpPr>
        <p:spPr>
          <a:xfrm>
            <a:off x="1790763" y="3723878"/>
            <a:ext cx="5767295" cy="718658"/>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第二十六条</a:t>
            </a:r>
            <a:r>
              <a:rPr lang="en-US" altLang="zh-CN" sz="1300" b="1" dirty="0">
                <a:solidFill>
                  <a:srgbClr val="E20000"/>
                </a:solidFill>
                <a:cs typeface="+mn-ea"/>
                <a:sym typeface="+mn-lt"/>
              </a:rPr>
              <a:t>】</a:t>
            </a:r>
            <a:r>
              <a:rPr lang="zh-CN" altLang="en-US" sz="1200" dirty="0">
                <a:cs typeface="+mn-ea"/>
                <a:sym typeface="+mn-lt"/>
              </a:rPr>
              <a:t>对没有人事档案的党员，应当由具有审批预备党员权限的基层党委建立党员档案，由所在党委或者县级以上党委组织部门保存。</a:t>
            </a:r>
            <a:endParaRPr lang="zh-CN" altLang="en-US" sz="1200" dirty="0">
              <a:cs typeface="+mn-ea"/>
              <a:sym typeface="+mn-lt"/>
            </a:endParaRPr>
          </a:p>
          <a:p>
            <a:pPr>
              <a:lnSpc>
                <a:spcPct val="110000"/>
              </a:lnSpc>
              <a:defRPr/>
            </a:pPr>
            <a:r>
              <a:rPr lang="zh-CN" altLang="en-US" sz="1200" dirty="0">
                <a:cs typeface="+mn-ea"/>
                <a:sym typeface="+mn-lt"/>
              </a:rPr>
              <a:t>          有条件的地方，实行党员档案电子化管理。</a:t>
            </a:r>
            <a:endParaRPr lang="zh-CN" altLang="en-US" sz="1200" b="1" dirty="0">
              <a:cs typeface="+mn-ea"/>
              <a:sym typeface="+mn-lt"/>
            </a:endParaRPr>
          </a:p>
        </p:txBody>
      </p:sp>
      <p:cxnSp>
        <p:nvCxnSpPr>
          <p:cNvPr id="43" name="直接连接符 42"/>
          <p:cNvCxnSpPr/>
          <p:nvPr/>
        </p:nvCxnSpPr>
        <p:spPr>
          <a:xfrm>
            <a:off x="1907704" y="3651870"/>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0" y="1420495"/>
            <a:ext cx="9144000" cy="3738880"/>
          </a:xfrm>
          <a:prstGeom prst="rect">
            <a:avLst/>
          </a:prstGeom>
        </p:spPr>
      </p:pic>
      <p:sp>
        <p:nvSpPr>
          <p:cNvPr id="13" name="文本框 12"/>
          <p:cNvSpPr txBox="1"/>
          <p:nvPr/>
        </p:nvSpPr>
        <p:spPr>
          <a:xfrm>
            <a:off x="2040473" y="1972611"/>
            <a:ext cx="5378396" cy="784830"/>
          </a:xfrm>
          <a:prstGeom prst="rect">
            <a:avLst/>
          </a:prstGeom>
          <a:noFill/>
        </p:spPr>
        <p:txBody>
          <a:bodyPr wrap="none" rtlCol="0">
            <a:spAutoFit/>
          </a:bodyPr>
          <a:lstStyle/>
          <a:p>
            <a:pPr algn="ctr"/>
            <a:r>
              <a:rPr lang="zh-CN" altLang="en-US" sz="4500" b="1" dirty="0">
                <a:solidFill>
                  <a:srgbClr val="E20000"/>
                </a:solidFill>
                <a:cs typeface="+mn-ea"/>
                <a:sym typeface="+mn-lt"/>
              </a:rPr>
              <a:t>党员监督和组织处置</a:t>
            </a:r>
            <a:endParaRPr lang="zh-CN" altLang="en-US" sz="4500" b="1" dirty="0">
              <a:solidFill>
                <a:srgbClr val="E20000"/>
              </a:solidFill>
              <a:cs typeface="+mn-ea"/>
              <a:sym typeface="+mn-lt"/>
            </a:endParaRPr>
          </a:p>
        </p:txBody>
      </p:sp>
      <p:sp>
        <p:nvSpPr>
          <p:cNvPr id="21" name="矩形: 圆角 8"/>
          <p:cNvSpPr/>
          <p:nvPr/>
        </p:nvSpPr>
        <p:spPr>
          <a:xfrm>
            <a:off x="3737112" y="950671"/>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第六章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57120" y="3281045"/>
            <a:ext cx="4474210"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党员监督和组织处置</a:t>
            </a:r>
            <a:endParaRPr lang="zh-CN" altLang="en-US" sz="2000" b="1" dirty="0">
              <a:solidFill>
                <a:srgbClr val="E20000"/>
              </a:solidFill>
              <a:cs typeface="+mn-ea"/>
              <a:sym typeface="+mn-lt"/>
            </a:endParaRPr>
          </a:p>
        </p:txBody>
      </p:sp>
      <p:sp>
        <p:nvSpPr>
          <p:cNvPr id="36" name="矩形 35"/>
          <p:cNvSpPr/>
          <p:nvPr/>
        </p:nvSpPr>
        <p:spPr>
          <a:xfrm>
            <a:off x="1590431" y="1424190"/>
            <a:ext cx="6005905" cy="273173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党员监督和组织处置</a:t>
            </a:r>
            <a:endParaRPr lang="zh-CN" altLang="en-US" b="1" dirty="0">
              <a:solidFill>
                <a:schemeClr val="bg1"/>
              </a:solidFill>
              <a:cs typeface="+mn-ea"/>
              <a:sym typeface="+mn-lt"/>
            </a:endParaRPr>
          </a:p>
        </p:txBody>
      </p:sp>
      <p:sp>
        <p:nvSpPr>
          <p:cNvPr id="41" name="文本框 40"/>
          <p:cNvSpPr txBox="1"/>
          <p:nvPr/>
        </p:nvSpPr>
        <p:spPr>
          <a:xfrm>
            <a:off x="1769724" y="1865660"/>
            <a:ext cx="5767295" cy="1072601"/>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第二十七条</a:t>
            </a:r>
            <a:r>
              <a:rPr lang="en-US" altLang="zh-CN" sz="1300" b="1" dirty="0">
                <a:solidFill>
                  <a:srgbClr val="E20000"/>
                </a:solidFill>
                <a:cs typeface="+mn-ea"/>
                <a:sym typeface="+mn-lt"/>
              </a:rPr>
              <a:t>】</a:t>
            </a:r>
            <a:r>
              <a:rPr lang="zh-CN" altLang="en-US" sz="1200" dirty="0">
                <a:cs typeface="+mn-ea"/>
                <a:sym typeface="+mn-lt"/>
              </a:rPr>
              <a:t>党组织应当通过严格组织生活、听取群众意见、检查党员工作等多种方式，监督党员遵守党章党规党纪特别是政治纪律和政治规矩情况，遵守宪法法律法规和道德规范情况，参加组织生活情况，履行党员义务、联系服务群众、发挥先锋模范作用情况等。</a:t>
            </a:r>
            <a:endParaRPr lang="zh-CN" altLang="en-US" sz="1200" dirty="0">
              <a:cs typeface="+mn-ea"/>
              <a:sym typeface="+mn-lt"/>
            </a:endParaRPr>
          </a:p>
        </p:txBody>
      </p:sp>
      <p:sp>
        <p:nvSpPr>
          <p:cNvPr id="42" name="文本框 41"/>
          <p:cNvSpPr txBox="1"/>
          <p:nvPr/>
        </p:nvSpPr>
        <p:spPr>
          <a:xfrm>
            <a:off x="1790763" y="3147814"/>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第二十八条</a:t>
            </a:r>
            <a:r>
              <a:rPr lang="en-US" altLang="zh-CN" sz="1300" b="1" dirty="0">
                <a:solidFill>
                  <a:srgbClr val="E20000"/>
                </a:solidFill>
                <a:cs typeface="+mn-ea"/>
                <a:sym typeface="+mn-lt"/>
              </a:rPr>
              <a:t>】</a:t>
            </a:r>
            <a:r>
              <a:rPr lang="zh-CN" altLang="en-US" sz="1200" dirty="0">
                <a:cs typeface="+mn-ea"/>
                <a:sym typeface="+mn-lt"/>
              </a:rPr>
              <a:t>发现党员有思想、工作、生活、作风和纪律方面苗头性倾向性问题的，以及群众对其有不良反映的，党组织负责人应当及时进行提醒谈话，抓早抓小、防微杜渐。</a:t>
            </a:r>
            <a:endParaRPr lang="zh-CN" altLang="en-US" sz="1200" b="1" dirty="0">
              <a:cs typeface="+mn-ea"/>
              <a:sym typeface="+mn-lt"/>
            </a:endParaRPr>
          </a:p>
        </p:txBody>
      </p:sp>
      <p:cxnSp>
        <p:nvCxnSpPr>
          <p:cNvPr id="43" name="直接连接符 42"/>
          <p:cNvCxnSpPr/>
          <p:nvPr/>
        </p:nvCxnSpPr>
        <p:spPr>
          <a:xfrm>
            <a:off x="1907704" y="3075806"/>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党员监督和组织处置</a:t>
            </a:r>
            <a:endParaRPr lang="zh-CN" altLang="en-US" sz="2000" b="1" dirty="0">
              <a:solidFill>
                <a:srgbClr val="E20000"/>
              </a:solidFill>
              <a:cs typeface="+mn-ea"/>
              <a:sym typeface="+mn-lt"/>
            </a:endParaRPr>
          </a:p>
        </p:txBody>
      </p:sp>
      <p:sp>
        <p:nvSpPr>
          <p:cNvPr id="36" name="矩形 35"/>
          <p:cNvSpPr/>
          <p:nvPr/>
        </p:nvSpPr>
        <p:spPr>
          <a:xfrm>
            <a:off x="1590431" y="1424190"/>
            <a:ext cx="6005905" cy="273173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党员监督和组织处置</a:t>
            </a:r>
            <a:endParaRPr lang="zh-CN" altLang="en-US" b="1" dirty="0">
              <a:solidFill>
                <a:schemeClr val="bg1"/>
              </a:solidFill>
              <a:cs typeface="+mn-ea"/>
              <a:sym typeface="+mn-lt"/>
            </a:endParaRPr>
          </a:p>
        </p:txBody>
      </p:sp>
      <p:sp>
        <p:nvSpPr>
          <p:cNvPr id="41" name="文本框 40"/>
          <p:cNvSpPr txBox="1"/>
          <p:nvPr/>
        </p:nvSpPr>
        <p:spPr>
          <a:xfrm>
            <a:off x="1769724" y="2009676"/>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第二十九条</a:t>
            </a:r>
            <a:r>
              <a:rPr lang="en-US" altLang="zh-CN" sz="1300" b="1" dirty="0">
                <a:solidFill>
                  <a:srgbClr val="E20000"/>
                </a:solidFill>
                <a:cs typeface="+mn-ea"/>
                <a:sym typeface="+mn-lt"/>
              </a:rPr>
              <a:t>】</a:t>
            </a:r>
            <a:r>
              <a:rPr lang="zh-CN" altLang="en-US" sz="1200" dirty="0">
                <a:cs typeface="+mn-ea"/>
                <a:sym typeface="+mn-lt"/>
              </a:rPr>
              <a:t>对党员不按照规定参加党的组织生活、不按时交纳党费、流动到外地工作生活不与党组织主动保持联系的，以及存在其他与党的要求不相符合的行为、情节较轻的，党组织应当采取适当方式及时进行批评教育，帮助其改进提高。</a:t>
            </a:r>
            <a:endParaRPr lang="zh-CN" altLang="en-US" sz="1200" dirty="0">
              <a:cs typeface="+mn-ea"/>
              <a:sym typeface="+mn-lt"/>
            </a:endParaRPr>
          </a:p>
        </p:txBody>
      </p:sp>
      <p:sp>
        <p:nvSpPr>
          <p:cNvPr id="42" name="文本框 41"/>
          <p:cNvSpPr txBox="1"/>
          <p:nvPr/>
        </p:nvSpPr>
        <p:spPr>
          <a:xfrm>
            <a:off x="1790763" y="3107366"/>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第三十条</a:t>
            </a:r>
            <a:r>
              <a:rPr lang="en-US" altLang="zh-CN" sz="1300" b="1" dirty="0">
                <a:solidFill>
                  <a:srgbClr val="E20000"/>
                </a:solidFill>
                <a:cs typeface="+mn-ea"/>
                <a:sym typeface="+mn-lt"/>
              </a:rPr>
              <a:t>】</a:t>
            </a:r>
            <a:r>
              <a:rPr lang="zh-CN" altLang="en-US" sz="1200" dirty="0">
                <a:cs typeface="+mn-ea"/>
                <a:sym typeface="+mn-lt"/>
              </a:rPr>
              <a:t>对缺乏革命意志，不履行党员义务，不符合党员条件，但本人能够正确认识错误、愿意接受教育管理并且决心改正的党员，党组织应当作出限期改正处置，限期改正时间不超过</a:t>
            </a:r>
            <a:r>
              <a:rPr lang="en-US" altLang="zh-CN" sz="1200" dirty="0">
                <a:cs typeface="+mn-ea"/>
                <a:sym typeface="+mn-lt"/>
              </a:rPr>
              <a:t>1</a:t>
            </a:r>
            <a:r>
              <a:rPr lang="zh-CN" altLang="en-US" sz="1200" dirty="0">
                <a:cs typeface="+mn-ea"/>
                <a:sym typeface="+mn-lt"/>
              </a:rPr>
              <a:t>年。对给予限期改正处置的党员应当采取帮助教育措施。</a:t>
            </a:r>
            <a:endParaRPr lang="zh-CN" altLang="en-US" sz="1200" b="1" dirty="0">
              <a:cs typeface="+mn-ea"/>
              <a:sym typeface="+mn-lt"/>
            </a:endParaRPr>
          </a:p>
        </p:txBody>
      </p:sp>
      <p:cxnSp>
        <p:nvCxnSpPr>
          <p:cNvPr id="43" name="直接连接符 42"/>
          <p:cNvCxnSpPr/>
          <p:nvPr/>
        </p:nvCxnSpPr>
        <p:spPr>
          <a:xfrm>
            <a:off x="1907704" y="2963350"/>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党员监督和组织处置</a:t>
            </a:r>
            <a:endParaRPr lang="zh-CN" altLang="en-US" sz="2000" b="1" dirty="0">
              <a:solidFill>
                <a:srgbClr val="E20000"/>
              </a:solidFill>
              <a:cs typeface="+mn-ea"/>
              <a:sym typeface="+mn-lt"/>
            </a:endParaRPr>
          </a:p>
        </p:txBody>
      </p:sp>
      <p:sp>
        <p:nvSpPr>
          <p:cNvPr id="36" name="矩形 35"/>
          <p:cNvSpPr/>
          <p:nvPr/>
        </p:nvSpPr>
        <p:spPr>
          <a:xfrm>
            <a:off x="1590431" y="1352182"/>
            <a:ext cx="6005905" cy="301976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03598"/>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03598"/>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党员监督和组织处置</a:t>
            </a:r>
            <a:endParaRPr lang="zh-CN" altLang="en-US" b="1" dirty="0">
              <a:solidFill>
                <a:schemeClr val="bg1"/>
              </a:solidFill>
              <a:cs typeface="+mn-ea"/>
              <a:sym typeface="+mn-lt"/>
            </a:endParaRPr>
          </a:p>
        </p:txBody>
      </p:sp>
      <p:sp>
        <p:nvSpPr>
          <p:cNvPr id="41" name="文本框 40"/>
          <p:cNvSpPr txBox="1"/>
          <p:nvPr/>
        </p:nvSpPr>
        <p:spPr>
          <a:xfrm>
            <a:off x="1680077" y="1725682"/>
            <a:ext cx="5826612" cy="2584362"/>
          </a:xfrm>
          <a:prstGeom prst="rect">
            <a:avLst/>
          </a:prstGeom>
          <a:noFill/>
        </p:spPr>
        <p:txBody>
          <a:bodyPr wrap="square" rtlCol="0">
            <a:spAutoFit/>
          </a:bodyPr>
          <a:lstStyle/>
          <a:p>
            <a:pPr>
              <a:lnSpc>
                <a:spcPct val="135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第三十一条</a:t>
            </a:r>
            <a:r>
              <a:rPr lang="en-US" altLang="zh-CN" sz="1300" b="1" dirty="0">
                <a:solidFill>
                  <a:srgbClr val="E20000"/>
                </a:solidFill>
                <a:cs typeface="+mn-ea"/>
                <a:sym typeface="+mn-lt"/>
              </a:rPr>
              <a:t>】</a:t>
            </a:r>
            <a:r>
              <a:rPr lang="zh-CN" altLang="en-US" sz="1200" dirty="0">
                <a:cs typeface="+mn-ea"/>
                <a:sym typeface="+mn-lt"/>
              </a:rPr>
              <a:t>党员具有下列情形之一的，按照规定程序给予除名处置：</a:t>
            </a:r>
            <a:endParaRPr lang="zh-CN" altLang="en-US" sz="1200" dirty="0">
              <a:cs typeface="+mn-ea"/>
              <a:sym typeface="+mn-lt"/>
            </a:endParaRPr>
          </a:p>
          <a:p>
            <a:pPr>
              <a:lnSpc>
                <a:spcPct val="135000"/>
              </a:lnSpc>
              <a:defRPr/>
            </a:pPr>
            <a:r>
              <a:rPr lang="zh-CN" altLang="en-US" sz="1200" dirty="0">
                <a:cs typeface="+mn-ea"/>
                <a:sym typeface="+mn-lt"/>
              </a:rPr>
              <a:t>（一）理想信念缺失，政治立场动摇，已经丧失党员条件的，予以除名；</a:t>
            </a:r>
            <a:endParaRPr lang="zh-CN" altLang="en-US" sz="1200" dirty="0">
              <a:cs typeface="+mn-ea"/>
              <a:sym typeface="+mn-lt"/>
            </a:endParaRPr>
          </a:p>
          <a:p>
            <a:pPr>
              <a:lnSpc>
                <a:spcPct val="135000"/>
              </a:lnSpc>
              <a:defRPr/>
            </a:pPr>
            <a:r>
              <a:rPr lang="zh-CN" altLang="en-US" sz="1200" dirty="0">
                <a:cs typeface="+mn-ea"/>
                <a:sym typeface="+mn-lt"/>
              </a:rPr>
              <a:t>（二）信仰宗教，经党组织帮助教育仍没有转变的，劝其退党，劝而不退的予以除名；</a:t>
            </a:r>
            <a:endParaRPr lang="zh-CN" altLang="en-US" sz="1200" dirty="0">
              <a:cs typeface="+mn-ea"/>
              <a:sym typeface="+mn-lt"/>
            </a:endParaRPr>
          </a:p>
          <a:p>
            <a:pPr>
              <a:lnSpc>
                <a:spcPct val="135000"/>
              </a:lnSpc>
              <a:defRPr/>
            </a:pPr>
            <a:r>
              <a:rPr lang="zh-CN" altLang="en-US" sz="1200" dirty="0">
                <a:cs typeface="+mn-ea"/>
                <a:sym typeface="+mn-lt"/>
              </a:rPr>
              <a:t>（三）因思想蜕化提出退党，经教育后仍然坚持退党的，予以除名；</a:t>
            </a:r>
            <a:endParaRPr lang="zh-CN" altLang="en-US" sz="1200" dirty="0">
              <a:cs typeface="+mn-ea"/>
              <a:sym typeface="+mn-lt"/>
            </a:endParaRPr>
          </a:p>
          <a:p>
            <a:pPr>
              <a:lnSpc>
                <a:spcPct val="135000"/>
              </a:lnSpc>
              <a:defRPr/>
            </a:pPr>
            <a:r>
              <a:rPr lang="zh-CN" altLang="en-US" sz="1200" dirty="0">
                <a:cs typeface="+mn-ea"/>
                <a:sym typeface="+mn-lt"/>
              </a:rPr>
              <a:t>（四）为了达到个人目的以退党相要挟，经教育不改的，劝其退党，劝而不退的予以除名；</a:t>
            </a:r>
            <a:endParaRPr lang="zh-CN" altLang="en-US" sz="1200" dirty="0">
              <a:cs typeface="+mn-ea"/>
              <a:sym typeface="+mn-lt"/>
            </a:endParaRPr>
          </a:p>
          <a:p>
            <a:pPr>
              <a:lnSpc>
                <a:spcPct val="135000"/>
              </a:lnSpc>
              <a:defRPr/>
            </a:pPr>
            <a:r>
              <a:rPr lang="zh-CN" altLang="en-US" sz="1200" dirty="0">
                <a:cs typeface="+mn-ea"/>
                <a:sym typeface="+mn-lt"/>
              </a:rPr>
              <a:t>（五）限期改正期满后仍无转变的，劝其退党，劝而不退的予以除名；</a:t>
            </a:r>
            <a:endParaRPr lang="zh-CN" altLang="en-US" sz="1200" dirty="0">
              <a:cs typeface="+mn-ea"/>
              <a:sym typeface="+mn-lt"/>
            </a:endParaRPr>
          </a:p>
          <a:p>
            <a:pPr>
              <a:lnSpc>
                <a:spcPct val="135000"/>
              </a:lnSpc>
              <a:defRPr/>
            </a:pPr>
            <a:r>
              <a:rPr lang="zh-CN" altLang="en-US" sz="1200" dirty="0">
                <a:cs typeface="+mn-ea"/>
                <a:sym typeface="+mn-lt"/>
              </a:rPr>
              <a:t>（六）没有正当理由，连续</a:t>
            </a:r>
            <a:r>
              <a:rPr lang="en-US" altLang="zh-CN" sz="1200" dirty="0">
                <a:cs typeface="+mn-ea"/>
                <a:sym typeface="+mn-lt"/>
              </a:rPr>
              <a:t>6</a:t>
            </a:r>
            <a:r>
              <a:rPr lang="zh-CN" altLang="en-US" sz="1200" dirty="0">
                <a:cs typeface="+mn-ea"/>
                <a:sym typeface="+mn-lt"/>
              </a:rPr>
              <a:t>个月不参加党的组织生活，或者不交纳党费，或者不做党所分配的工作，按照自行脱党予以除名。</a:t>
            </a:r>
            <a:endParaRPr lang="zh-CN" altLang="en-US" sz="1200" dirty="0">
              <a:cs typeface="+mn-ea"/>
              <a:sym typeface="+mn-lt"/>
            </a:endParaRPr>
          </a:p>
          <a:p>
            <a:pPr>
              <a:lnSpc>
                <a:spcPct val="135000"/>
              </a:lnSpc>
              <a:defRPr/>
            </a:pPr>
            <a:r>
              <a:rPr lang="zh-CN" altLang="en-US" sz="1200" dirty="0">
                <a:cs typeface="+mn-ea"/>
                <a:sym typeface="+mn-lt"/>
              </a:rPr>
              <a:t>          对违犯党纪的党员，按照</a:t>
            </a:r>
            <a:r>
              <a:rPr lang="en-US" altLang="zh-CN" sz="1200" dirty="0">
                <a:cs typeface="+mn-ea"/>
                <a:sym typeface="+mn-lt"/>
              </a:rPr>
              <a:t>《</a:t>
            </a:r>
            <a:r>
              <a:rPr lang="zh-CN" altLang="en-US" sz="1200" dirty="0">
                <a:cs typeface="+mn-ea"/>
                <a:sym typeface="+mn-lt"/>
              </a:rPr>
              <a:t>中国共产党纪律处分条例</a:t>
            </a:r>
            <a:r>
              <a:rPr lang="en-US" altLang="zh-CN" sz="1200" dirty="0">
                <a:cs typeface="+mn-ea"/>
                <a:sym typeface="+mn-lt"/>
              </a:rPr>
              <a:t>》</a:t>
            </a:r>
            <a:r>
              <a:rPr lang="zh-CN" altLang="en-US" sz="1200" dirty="0">
                <a:cs typeface="+mn-ea"/>
                <a:sym typeface="+mn-lt"/>
              </a:rPr>
              <a:t>规定给予党纪处分。</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771799" y="1923678"/>
            <a:ext cx="3647153" cy="784830"/>
          </a:xfrm>
          <a:prstGeom prst="rect">
            <a:avLst/>
          </a:prstGeom>
          <a:noFill/>
        </p:spPr>
        <p:txBody>
          <a:bodyPr wrap="none" rtlCol="0">
            <a:spAutoFit/>
          </a:bodyPr>
          <a:lstStyle/>
          <a:p>
            <a:pPr algn="ctr"/>
            <a:r>
              <a:rPr lang="zh-CN" altLang="en-US" sz="4500" b="1" dirty="0">
                <a:solidFill>
                  <a:srgbClr val="E20000"/>
                </a:solidFill>
                <a:cs typeface="+mn-ea"/>
                <a:sym typeface="+mn-lt"/>
              </a:rPr>
              <a:t>流动党员管理</a:t>
            </a:r>
            <a:endParaRPr lang="zh-CN" altLang="en-US" sz="4500" b="1" dirty="0">
              <a:solidFill>
                <a:srgbClr val="E20000"/>
              </a:solidFill>
              <a:cs typeface="+mn-ea"/>
              <a:sym typeface="+mn-lt"/>
            </a:endParaRPr>
          </a:p>
        </p:txBody>
      </p:sp>
      <p:sp>
        <p:nvSpPr>
          <p:cNvPr id="21" name="矩形: 圆角 8"/>
          <p:cNvSpPr/>
          <p:nvPr/>
        </p:nvSpPr>
        <p:spPr>
          <a:xfrm>
            <a:off x="3602816" y="992708"/>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第七章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36165" y="3075940"/>
            <a:ext cx="4495165"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pic>
        <p:nvPicPr>
          <p:cNvPr id="7" name="图片 6" descr="C:\Users\asus\Desktop\1.png1"/>
          <p:cNvPicPr>
            <a:picLocks noChangeAspect="1"/>
          </p:cNvPicPr>
          <p:nvPr/>
        </p:nvPicPr>
        <p:blipFill>
          <a:blip r:embed="rId2"/>
          <a:srcRect t="501" b="501"/>
          <a:stretch>
            <a:fillRect/>
          </a:stretch>
        </p:blipFill>
        <p:spPr>
          <a:xfrm>
            <a:off x="0" y="1420495"/>
            <a:ext cx="9144000" cy="373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流动党员管理</a:t>
            </a:r>
            <a:endParaRPr lang="zh-CN" altLang="en-US" sz="2000" b="1" dirty="0">
              <a:solidFill>
                <a:srgbClr val="E20000"/>
              </a:solidFill>
              <a:cs typeface="+mn-ea"/>
              <a:sym typeface="+mn-lt"/>
            </a:endParaRPr>
          </a:p>
        </p:txBody>
      </p:sp>
      <p:sp>
        <p:nvSpPr>
          <p:cNvPr id="36" name="矩形 35"/>
          <p:cNvSpPr/>
          <p:nvPr/>
        </p:nvSpPr>
        <p:spPr>
          <a:xfrm>
            <a:off x="1590431" y="1424190"/>
            <a:ext cx="6005905" cy="3019768"/>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流动党员管理</a:t>
            </a:r>
            <a:endParaRPr lang="zh-CN" altLang="en-US" b="1" dirty="0">
              <a:solidFill>
                <a:schemeClr val="bg1"/>
              </a:solidFill>
              <a:cs typeface="+mn-ea"/>
              <a:sym typeface="+mn-lt"/>
            </a:endParaRPr>
          </a:p>
        </p:txBody>
      </p:sp>
      <p:sp>
        <p:nvSpPr>
          <p:cNvPr id="41" name="文本框 40"/>
          <p:cNvSpPr txBox="1"/>
          <p:nvPr/>
        </p:nvSpPr>
        <p:spPr>
          <a:xfrm>
            <a:off x="1769724" y="1865660"/>
            <a:ext cx="5767295" cy="249356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第三十二条</a:t>
            </a:r>
            <a:r>
              <a:rPr lang="en-US" altLang="zh-CN" sz="1300" b="1" dirty="0">
                <a:solidFill>
                  <a:srgbClr val="E20000"/>
                </a:solidFill>
                <a:cs typeface="+mn-ea"/>
                <a:sym typeface="+mn-lt"/>
              </a:rPr>
              <a:t>】</a:t>
            </a:r>
            <a:r>
              <a:rPr lang="zh-CN" altLang="en-US" sz="1200" dirty="0">
                <a:cs typeface="+mn-ea"/>
                <a:sym typeface="+mn-lt"/>
              </a:rPr>
              <a:t>基层党组织应当加强流动党员管理，对外出</a:t>
            </a:r>
            <a:r>
              <a:rPr lang="en-US" altLang="zh-CN" sz="1200" dirty="0">
                <a:cs typeface="+mn-ea"/>
                <a:sym typeface="+mn-lt"/>
              </a:rPr>
              <a:t>6</a:t>
            </a:r>
            <a:r>
              <a:rPr lang="zh-CN" altLang="en-US" sz="1200" dirty="0">
                <a:cs typeface="+mn-ea"/>
                <a:sym typeface="+mn-lt"/>
              </a:rPr>
              <a:t>个月以上并且没有转移组织关系的流动党员，应当保持经常联系，跟进做好教育培训、管理服务等工作。在流动党员相对集中的地方，流出地党组织可以依托园区、商会、行业协会、驻外地办事机构等成立流动党员党组织。</a:t>
            </a:r>
            <a:endParaRPr lang="zh-CN" altLang="en-US" sz="1200" dirty="0">
              <a:cs typeface="+mn-ea"/>
              <a:sym typeface="+mn-lt"/>
            </a:endParaRPr>
          </a:p>
          <a:p>
            <a:pPr>
              <a:lnSpc>
                <a:spcPct val="130000"/>
              </a:lnSpc>
              <a:defRPr/>
            </a:pPr>
            <a:r>
              <a:rPr lang="zh-CN" altLang="en-US" sz="1200" dirty="0">
                <a:cs typeface="+mn-ea"/>
                <a:sym typeface="+mn-lt"/>
              </a:rPr>
              <a:t>          流入地党组织应当协助做好流动党员日常管理。按照组织关系一方隶属、参加多重组织生活的方式，组织流动党员就近就便参加组织生活。乡镇、街道、村、社区、园区等党群服务中心应当向流动党员开放。流动党员可以在流入地党组织或者流动党员党组织参加民主评议。</a:t>
            </a:r>
            <a:endParaRPr lang="zh-CN" altLang="en-US" sz="1200" dirty="0">
              <a:cs typeface="+mn-ea"/>
              <a:sym typeface="+mn-lt"/>
            </a:endParaRPr>
          </a:p>
          <a:p>
            <a:pPr>
              <a:lnSpc>
                <a:spcPct val="130000"/>
              </a:lnSpc>
              <a:defRPr/>
            </a:pPr>
            <a:r>
              <a:rPr lang="zh-CN" altLang="en-US" sz="1200" dirty="0">
                <a:cs typeface="+mn-ea"/>
                <a:sym typeface="+mn-lt"/>
              </a:rPr>
              <a:t>          对具备转移组织关系条件的流动党员，流出地和流入地党组织应当衔接做好转接工作。</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流动党员管理</a:t>
            </a:r>
            <a:endParaRPr lang="zh-CN" altLang="en-US" sz="2000" b="1" dirty="0">
              <a:solidFill>
                <a:srgbClr val="E20000"/>
              </a:solidFill>
              <a:cs typeface="+mn-ea"/>
              <a:sym typeface="+mn-lt"/>
            </a:endParaRPr>
          </a:p>
        </p:txBody>
      </p:sp>
      <p:sp>
        <p:nvSpPr>
          <p:cNvPr id="36" name="矩形 35"/>
          <p:cNvSpPr/>
          <p:nvPr/>
        </p:nvSpPr>
        <p:spPr>
          <a:xfrm>
            <a:off x="1590431" y="1424190"/>
            <a:ext cx="6005905" cy="273173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流动党员管理</a:t>
            </a:r>
            <a:endParaRPr lang="zh-CN" altLang="en-US" b="1" dirty="0">
              <a:solidFill>
                <a:schemeClr val="bg1"/>
              </a:solidFill>
              <a:cs typeface="+mn-ea"/>
              <a:sym typeface="+mn-lt"/>
            </a:endParaRPr>
          </a:p>
        </p:txBody>
      </p:sp>
      <p:sp>
        <p:nvSpPr>
          <p:cNvPr id="41" name="文本框 40"/>
          <p:cNvSpPr txBox="1"/>
          <p:nvPr/>
        </p:nvSpPr>
        <p:spPr>
          <a:xfrm>
            <a:off x="1769724" y="1865660"/>
            <a:ext cx="5767295" cy="2253502"/>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第三十三条</a:t>
            </a:r>
            <a:r>
              <a:rPr lang="en-US" altLang="zh-CN" sz="1300" b="1" dirty="0">
                <a:solidFill>
                  <a:srgbClr val="E20000"/>
                </a:solidFill>
                <a:cs typeface="+mn-ea"/>
                <a:sym typeface="+mn-lt"/>
              </a:rPr>
              <a:t>】</a:t>
            </a:r>
            <a:r>
              <a:rPr lang="zh-CN" altLang="en-US" sz="1200" dirty="0">
                <a:cs typeface="+mn-ea"/>
                <a:sym typeface="+mn-lt"/>
              </a:rPr>
              <a:t>农村党支部应当明确专人负责同流动党员保持联系。乡镇党委应当掌握流动党员基本情况，指导督促党支部加强日常教育管理。利用流动党员集中返乡等时机，组织其参加组织生活或者教育培训。对政治素质较好、有致富带富能力的流动党员，应当及时纳入村后备力量培养。</a:t>
            </a:r>
            <a:endParaRPr lang="zh-CN" altLang="en-US" sz="1200" dirty="0">
              <a:cs typeface="+mn-ea"/>
              <a:sym typeface="+mn-lt"/>
            </a:endParaRPr>
          </a:p>
          <a:p>
            <a:pPr>
              <a:lnSpc>
                <a:spcPct val="130000"/>
              </a:lnSpc>
              <a:defRPr/>
            </a:pPr>
            <a:r>
              <a:rPr lang="zh-CN" altLang="en-US" sz="1200" dirty="0">
                <a:cs typeface="+mn-ea"/>
                <a:sym typeface="+mn-lt"/>
              </a:rPr>
              <a:t>          城市社区党组织对异地居住的流动党员，引导其向居住地党组织报到，自觉参加居住地党组织的活动，接受党组织管理。对在异地定居的党员，引导和帮助其及时转移组织关系。</a:t>
            </a:r>
            <a:endParaRPr lang="zh-CN" altLang="en-US" sz="1200" dirty="0">
              <a:cs typeface="+mn-ea"/>
              <a:sym typeface="+mn-lt"/>
            </a:endParaRPr>
          </a:p>
          <a:p>
            <a:pPr>
              <a:lnSpc>
                <a:spcPct val="130000"/>
              </a:lnSpc>
              <a:defRPr/>
            </a:pPr>
            <a:r>
              <a:rPr lang="zh-CN" altLang="en-US" sz="1200" dirty="0">
                <a:cs typeface="+mn-ea"/>
                <a:sym typeface="+mn-lt"/>
              </a:rPr>
              <a:t>          公共就业和人才服务机构党组织应当建立健全流动人才党员党组织，理顺流动人才党员组织关系，加强和改进流动人才党员日常教育管理。</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流动党员管理</a:t>
            </a:r>
            <a:endParaRPr lang="zh-CN" altLang="en-US" sz="2000" b="1" dirty="0">
              <a:solidFill>
                <a:srgbClr val="E20000"/>
              </a:solidFill>
              <a:cs typeface="+mn-ea"/>
              <a:sym typeface="+mn-lt"/>
            </a:endParaRPr>
          </a:p>
        </p:txBody>
      </p:sp>
      <p:sp>
        <p:nvSpPr>
          <p:cNvPr id="36" name="矩形 35"/>
          <p:cNvSpPr/>
          <p:nvPr/>
        </p:nvSpPr>
        <p:spPr>
          <a:xfrm>
            <a:off x="1590431" y="1640214"/>
            <a:ext cx="6005905" cy="208366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491630"/>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491630"/>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流动党员管理</a:t>
            </a:r>
            <a:endParaRPr lang="zh-CN" altLang="en-US" b="1" dirty="0">
              <a:solidFill>
                <a:schemeClr val="bg1"/>
              </a:solidFill>
              <a:cs typeface="+mn-ea"/>
              <a:sym typeface="+mn-lt"/>
            </a:endParaRPr>
          </a:p>
        </p:txBody>
      </p:sp>
      <p:sp>
        <p:nvSpPr>
          <p:cNvPr id="41" name="文本框 40"/>
          <p:cNvSpPr txBox="1"/>
          <p:nvPr/>
        </p:nvSpPr>
        <p:spPr>
          <a:xfrm>
            <a:off x="1769724" y="2081684"/>
            <a:ext cx="5767295" cy="1552733"/>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第三十四条</a:t>
            </a:r>
            <a:r>
              <a:rPr lang="en-US" altLang="zh-CN" sz="1300" b="1" dirty="0">
                <a:solidFill>
                  <a:srgbClr val="E20000"/>
                </a:solidFill>
                <a:cs typeface="+mn-ea"/>
                <a:sym typeface="+mn-lt"/>
              </a:rPr>
              <a:t>】</a:t>
            </a:r>
            <a:r>
              <a:rPr lang="zh-CN" altLang="en-US" sz="1200" dirty="0">
                <a:cs typeface="+mn-ea"/>
                <a:sym typeface="+mn-lt"/>
              </a:rPr>
              <a:t>高校党组织对组织关系保留在学校的高校毕业生流动党员，应当继续履行管理职责。党员组织关系保留时间一般不超过</a:t>
            </a:r>
            <a:r>
              <a:rPr lang="en-US" altLang="zh-CN" sz="1200" dirty="0">
                <a:cs typeface="+mn-ea"/>
                <a:sym typeface="+mn-lt"/>
              </a:rPr>
              <a:t>2</a:t>
            </a:r>
            <a:r>
              <a:rPr lang="zh-CN" altLang="en-US" sz="1200" dirty="0">
                <a:cs typeface="+mn-ea"/>
                <a:sym typeface="+mn-lt"/>
              </a:rPr>
              <a:t>年，对符合转出组织关系条件的及时转出。</a:t>
            </a:r>
            <a:endParaRPr lang="zh-CN" altLang="en-US" sz="1200" dirty="0">
              <a:cs typeface="+mn-ea"/>
              <a:sym typeface="+mn-lt"/>
            </a:endParaRPr>
          </a:p>
          <a:p>
            <a:pPr>
              <a:lnSpc>
                <a:spcPct val="130000"/>
              </a:lnSpc>
              <a:defRPr/>
            </a:pPr>
            <a:r>
              <a:rPr lang="zh-CN" altLang="en-US" sz="1200" dirty="0">
                <a:cs typeface="+mn-ea"/>
                <a:sym typeface="+mn-lt"/>
              </a:rPr>
              <a:t>          对出国（境）学习研究党员，由原就读高校或者工作单位党组织保留其组织关系，每半年至少与其联系</a:t>
            </a:r>
            <a:r>
              <a:rPr lang="en-US" altLang="zh-CN" sz="1200" dirty="0">
                <a:cs typeface="+mn-ea"/>
                <a:sym typeface="+mn-lt"/>
              </a:rPr>
              <a:t>1</a:t>
            </a:r>
            <a:r>
              <a:rPr lang="zh-CN" altLang="en-US" sz="1200" dirty="0">
                <a:cs typeface="+mn-ea"/>
                <a:sym typeface="+mn-lt"/>
              </a:rPr>
              <a:t>次。出国（境）学习研究党员返回后按照规定恢复组织生活。</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sus\Desktop\1.png1"/>
          <p:cNvPicPr>
            <a:picLocks noChangeAspect="1"/>
          </p:cNvPicPr>
          <p:nvPr/>
        </p:nvPicPr>
        <p:blipFill>
          <a:blip r:embed="rId1"/>
          <a:srcRect t="501" b="501"/>
          <a:stretch>
            <a:fillRect/>
          </a:stretch>
        </p:blipFill>
        <p:spPr>
          <a:xfrm>
            <a:off x="0" y="1420495"/>
            <a:ext cx="9144000" cy="3738880"/>
          </a:xfrm>
          <a:prstGeom prst="rect">
            <a:avLst/>
          </a:prstGeom>
        </p:spPr>
      </p:pic>
      <p:sp>
        <p:nvSpPr>
          <p:cNvPr id="13" name="文本框 12"/>
          <p:cNvSpPr txBox="1"/>
          <p:nvPr/>
        </p:nvSpPr>
        <p:spPr>
          <a:xfrm>
            <a:off x="2040473" y="1972611"/>
            <a:ext cx="5378396" cy="784830"/>
          </a:xfrm>
          <a:prstGeom prst="rect">
            <a:avLst/>
          </a:prstGeom>
          <a:noFill/>
        </p:spPr>
        <p:txBody>
          <a:bodyPr wrap="none" rtlCol="0">
            <a:spAutoFit/>
          </a:bodyPr>
          <a:lstStyle/>
          <a:p>
            <a:pPr algn="ctr"/>
            <a:r>
              <a:rPr lang="zh-CN" altLang="en-US" sz="4500" b="1" dirty="0">
                <a:solidFill>
                  <a:srgbClr val="E20000"/>
                </a:solidFill>
                <a:cs typeface="+mn-ea"/>
                <a:sym typeface="+mn-lt"/>
              </a:rPr>
              <a:t>党员教育管理信息化</a:t>
            </a:r>
            <a:endParaRPr lang="zh-CN" altLang="en-US" sz="4500" b="1" dirty="0">
              <a:solidFill>
                <a:srgbClr val="E20000"/>
              </a:solidFill>
              <a:cs typeface="+mn-ea"/>
              <a:sym typeface="+mn-lt"/>
            </a:endParaRPr>
          </a:p>
        </p:txBody>
      </p:sp>
      <p:sp>
        <p:nvSpPr>
          <p:cNvPr id="21" name="矩形: 圆角 8"/>
          <p:cNvSpPr/>
          <p:nvPr/>
        </p:nvSpPr>
        <p:spPr>
          <a:xfrm>
            <a:off x="3563888" y="950671"/>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第八章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36165" y="3281045"/>
            <a:ext cx="4495165"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1"/>
          <p:cNvSpPr txBox="1"/>
          <p:nvPr/>
        </p:nvSpPr>
        <p:spPr>
          <a:xfrm>
            <a:off x="2843808" y="1613795"/>
            <a:ext cx="6099329" cy="1837619"/>
          </a:xfrm>
          <a:prstGeom prst="rect">
            <a:avLst/>
          </a:prstGeom>
          <a:noFill/>
        </p:spPr>
        <p:txBody>
          <a:bodyPr wrap="square" lIns="68580" tIns="34290" rIns="68580" bIns="34290" rtlCol="0">
            <a:spAutoFit/>
          </a:bodyPr>
          <a:lstStyle/>
          <a:p>
            <a:pPr algn="ctr">
              <a:lnSpc>
                <a:spcPct val="120000"/>
              </a:lnSpc>
            </a:pPr>
            <a:r>
              <a:rPr lang="en-US" altLang="zh-CN" sz="5000" b="1" dirty="0">
                <a:solidFill>
                  <a:srgbClr val="E20000"/>
                </a:solidFill>
                <a:cs typeface="+mn-ea"/>
                <a:sym typeface="+mn-lt"/>
              </a:rPr>
              <a:t>《</a:t>
            </a:r>
            <a:r>
              <a:rPr lang="zh-CN" altLang="en-US" sz="5000" b="1" dirty="0">
                <a:solidFill>
                  <a:srgbClr val="E20000"/>
                </a:solidFill>
                <a:cs typeface="+mn-ea"/>
                <a:sym typeface="+mn-lt"/>
              </a:rPr>
              <a:t>教育管理工作条例</a:t>
            </a:r>
            <a:r>
              <a:rPr lang="en-US" altLang="zh-CN" sz="5000" b="1" dirty="0">
                <a:solidFill>
                  <a:srgbClr val="E20000"/>
                </a:solidFill>
                <a:cs typeface="+mn-ea"/>
                <a:sym typeface="+mn-lt"/>
              </a:rPr>
              <a:t>》</a:t>
            </a:r>
            <a:endParaRPr lang="en-US" altLang="zh-CN" sz="5000" b="1" dirty="0">
              <a:solidFill>
                <a:srgbClr val="E20000"/>
              </a:solidFill>
              <a:cs typeface="+mn-ea"/>
              <a:sym typeface="+mn-lt"/>
            </a:endParaRPr>
          </a:p>
          <a:p>
            <a:pPr algn="ctr">
              <a:lnSpc>
                <a:spcPct val="120000"/>
              </a:lnSpc>
            </a:pPr>
            <a:r>
              <a:rPr lang="zh-CN" altLang="en-US" sz="5000" b="1" dirty="0">
                <a:solidFill>
                  <a:srgbClr val="E20000"/>
                </a:solidFill>
                <a:cs typeface="+mn-ea"/>
                <a:sym typeface="+mn-lt"/>
              </a:rPr>
              <a:t>简    介</a:t>
            </a:r>
            <a:endParaRPr lang="zh-CN" altLang="en-US" sz="5000" b="1" dirty="0">
              <a:solidFill>
                <a:srgbClr val="E20000"/>
              </a:solidFill>
              <a:cs typeface="+mn-ea"/>
              <a:sym typeface="+mn-lt"/>
            </a:endParaRPr>
          </a:p>
        </p:txBody>
      </p:sp>
      <p:sp>
        <p:nvSpPr>
          <p:cNvPr id="18" name="矩形 17"/>
          <p:cNvSpPr/>
          <p:nvPr/>
        </p:nvSpPr>
        <p:spPr>
          <a:xfrm>
            <a:off x="0" y="0"/>
            <a:ext cx="2707481"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1"/>
          <p:cNvSpPr txBox="1"/>
          <p:nvPr/>
        </p:nvSpPr>
        <p:spPr>
          <a:xfrm>
            <a:off x="337190" y="2911929"/>
            <a:ext cx="2033097" cy="607859"/>
          </a:xfrm>
          <a:prstGeom prst="rect">
            <a:avLst/>
          </a:prstGeom>
          <a:noFill/>
        </p:spPr>
        <p:txBody>
          <a:bodyPr wrap="square" lIns="68580" tIns="34290" rIns="68580" bIns="34290" rtlCol="0">
            <a:spAutoFit/>
          </a:bodyPr>
          <a:lstStyle/>
          <a:p>
            <a:pPr algn="ctr"/>
            <a:r>
              <a:rPr lang="zh-CN" altLang="en-US" sz="3500" b="1" dirty="0">
                <a:solidFill>
                  <a:schemeClr val="bg1"/>
                </a:solidFill>
                <a:effectLst/>
                <a:cs typeface="+mn-ea"/>
                <a:sym typeface="+mn-lt"/>
              </a:rPr>
              <a:t>第一部分</a:t>
            </a:r>
            <a:endParaRPr lang="zh-CN" altLang="en-US" sz="3500" b="1" dirty="0">
              <a:solidFill>
                <a:schemeClr val="bg1"/>
              </a:solidFill>
              <a:effectLst/>
              <a:cs typeface="+mn-ea"/>
              <a:sym typeface="+mn-lt"/>
            </a:endParaRPr>
          </a:p>
        </p:txBody>
      </p:sp>
      <p:sp>
        <p:nvSpPr>
          <p:cNvPr id="7" name="Freeform 7"/>
          <p:cNvSpPr>
            <a:spLocks noEditPoints="1"/>
          </p:cNvSpPr>
          <p:nvPr/>
        </p:nvSpPr>
        <p:spPr bwMode="auto">
          <a:xfrm>
            <a:off x="683568" y="915566"/>
            <a:ext cx="1296144" cy="1310387"/>
          </a:xfrm>
          <a:custGeom>
            <a:avLst/>
            <a:gdLst>
              <a:gd name="T0" fmla="*/ 3378 w 3557"/>
              <a:gd name="T1" fmla="*/ 1304 h 3599"/>
              <a:gd name="T2" fmla="*/ 1740 w 3557"/>
              <a:gd name="T3" fmla="*/ 67 h 3599"/>
              <a:gd name="T4" fmla="*/ 2704 w 3557"/>
              <a:gd name="T5" fmla="*/ 2142 h 3599"/>
              <a:gd name="T6" fmla="*/ 1689 w 3557"/>
              <a:gd name="T7" fmla="*/ 1105 h 3599"/>
              <a:gd name="T8" fmla="*/ 2077 w 3557"/>
              <a:gd name="T9" fmla="*/ 680 h 3599"/>
              <a:gd name="T10" fmla="*/ 1811 w 3557"/>
              <a:gd name="T11" fmla="*/ 435 h 3599"/>
              <a:gd name="T12" fmla="*/ 1602 w 3557"/>
              <a:gd name="T13" fmla="*/ 624 h 3599"/>
              <a:gd name="T14" fmla="*/ 1209 w 3557"/>
              <a:gd name="T15" fmla="*/ 619 h 3599"/>
              <a:gd name="T16" fmla="*/ 408 w 3557"/>
              <a:gd name="T17" fmla="*/ 1432 h 3599"/>
              <a:gd name="T18" fmla="*/ 893 w 3557"/>
              <a:gd name="T19" fmla="*/ 1871 h 3599"/>
              <a:gd name="T20" fmla="*/ 1194 w 3557"/>
              <a:gd name="T21" fmla="*/ 1580 h 3599"/>
              <a:gd name="T22" fmla="*/ 2230 w 3557"/>
              <a:gd name="T23" fmla="*/ 2587 h 3599"/>
              <a:gd name="T24" fmla="*/ 551 w 3557"/>
              <a:gd name="T25" fmla="*/ 2214 h 3599"/>
              <a:gd name="T26" fmla="*/ 235 w 3557"/>
              <a:gd name="T27" fmla="*/ 2490 h 3599"/>
              <a:gd name="T28" fmla="*/ 475 w 3557"/>
              <a:gd name="T29" fmla="*/ 2771 h 3599"/>
              <a:gd name="T30" fmla="*/ 433 w 3557"/>
              <a:gd name="T31" fmla="*/ 2827 h 3599"/>
              <a:gd name="T32" fmla="*/ 275 w 3557"/>
              <a:gd name="T33" fmla="*/ 2868 h 3599"/>
              <a:gd name="T34" fmla="*/ 331 w 3557"/>
              <a:gd name="T35" fmla="*/ 3282 h 3599"/>
              <a:gd name="T36" fmla="*/ 638 w 3557"/>
              <a:gd name="T37" fmla="*/ 3021 h 3599"/>
              <a:gd name="T38" fmla="*/ 699 w 3557"/>
              <a:gd name="T39" fmla="*/ 2945 h 3599"/>
              <a:gd name="T40" fmla="*/ 2623 w 3557"/>
              <a:gd name="T41" fmla="*/ 3011 h 3599"/>
              <a:gd name="T42" fmla="*/ 2969 w 3557"/>
              <a:gd name="T43" fmla="*/ 3338 h 3599"/>
              <a:gd name="T44" fmla="*/ 3444 w 3557"/>
              <a:gd name="T45" fmla="*/ 2863 h 3599"/>
              <a:gd name="T46" fmla="*/ 3133 w 3557"/>
              <a:gd name="T47" fmla="*/ 2525 h 3599"/>
              <a:gd name="T48" fmla="*/ 3378 w 3557"/>
              <a:gd name="T49" fmla="*/ 1304 h 3599"/>
              <a:gd name="T50" fmla="*/ 3378 w 3557"/>
              <a:gd name="T51" fmla="*/ 1304 h 3599"/>
              <a:gd name="T52" fmla="*/ 3378 w 3557"/>
              <a:gd name="T53" fmla="*/ 1304 h 3599"/>
              <a:gd name="T54" fmla="*/ 3378 w 3557"/>
              <a:gd name="T55" fmla="*/ 1304 h 3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7" h="3599">
                <a:moveTo>
                  <a:pt x="3378" y="1304"/>
                </a:moveTo>
                <a:cubicBezTo>
                  <a:pt x="2988" y="0"/>
                  <a:pt x="1740" y="67"/>
                  <a:pt x="1740" y="67"/>
                </a:cubicBezTo>
                <a:cubicBezTo>
                  <a:pt x="3490" y="925"/>
                  <a:pt x="2704" y="2142"/>
                  <a:pt x="2704" y="2142"/>
                </a:cubicBezTo>
                <a:cubicBezTo>
                  <a:pt x="1689" y="1105"/>
                  <a:pt x="1689" y="1105"/>
                  <a:pt x="1689" y="1105"/>
                </a:cubicBezTo>
                <a:cubicBezTo>
                  <a:pt x="2077" y="680"/>
                  <a:pt x="2077" y="680"/>
                  <a:pt x="2077" y="680"/>
                </a:cubicBezTo>
                <a:cubicBezTo>
                  <a:pt x="1811" y="435"/>
                  <a:pt x="1811" y="435"/>
                  <a:pt x="1811" y="435"/>
                </a:cubicBezTo>
                <a:cubicBezTo>
                  <a:pt x="1602" y="624"/>
                  <a:pt x="1602" y="624"/>
                  <a:pt x="1602" y="624"/>
                </a:cubicBezTo>
                <a:cubicBezTo>
                  <a:pt x="1209" y="619"/>
                  <a:pt x="1209" y="619"/>
                  <a:pt x="1209" y="619"/>
                </a:cubicBezTo>
                <a:cubicBezTo>
                  <a:pt x="408" y="1432"/>
                  <a:pt x="408" y="1432"/>
                  <a:pt x="408" y="1432"/>
                </a:cubicBezTo>
                <a:cubicBezTo>
                  <a:pt x="893" y="1871"/>
                  <a:pt x="893" y="1871"/>
                  <a:pt x="893" y="1871"/>
                </a:cubicBezTo>
                <a:cubicBezTo>
                  <a:pt x="1194" y="1580"/>
                  <a:pt x="1194" y="1580"/>
                  <a:pt x="1194" y="1580"/>
                </a:cubicBezTo>
                <a:cubicBezTo>
                  <a:pt x="2230" y="2587"/>
                  <a:pt x="2230" y="2587"/>
                  <a:pt x="2230" y="2587"/>
                </a:cubicBezTo>
                <a:cubicBezTo>
                  <a:pt x="1352" y="3164"/>
                  <a:pt x="551" y="2214"/>
                  <a:pt x="551" y="2214"/>
                </a:cubicBezTo>
                <a:cubicBezTo>
                  <a:pt x="235" y="2490"/>
                  <a:pt x="235" y="2490"/>
                  <a:pt x="235" y="2490"/>
                </a:cubicBezTo>
                <a:cubicBezTo>
                  <a:pt x="475" y="2771"/>
                  <a:pt x="475" y="2771"/>
                  <a:pt x="475" y="2771"/>
                </a:cubicBezTo>
                <a:cubicBezTo>
                  <a:pt x="433" y="2827"/>
                  <a:pt x="433" y="2827"/>
                  <a:pt x="433" y="2827"/>
                </a:cubicBezTo>
                <a:cubicBezTo>
                  <a:pt x="321" y="2817"/>
                  <a:pt x="275" y="2868"/>
                  <a:pt x="275" y="2868"/>
                </a:cubicBezTo>
                <a:cubicBezTo>
                  <a:pt x="0" y="3134"/>
                  <a:pt x="331" y="3282"/>
                  <a:pt x="331" y="3282"/>
                </a:cubicBezTo>
                <a:cubicBezTo>
                  <a:pt x="653" y="3353"/>
                  <a:pt x="638" y="3021"/>
                  <a:pt x="638" y="3021"/>
                </a:cubicBezTo>
                <a:cubicBezTo>
                  <a:pt x="699" y="2945"/>
                  <a:pt x="699" y="2945"/>
                  <a:pt x="699" y="2945"/>
                </a:cubicBezTo>
                <a:cubicBezTo>
                  <a:pt x="1909" y="3599"/>
                  <a:pt x="2623" y="3011"/>
                  <a:pt x="2623" y="3011"/>
                </a:cubicBezTo>
                <a:cubicBezTo>
                  <a:pt x="2969" y="3338"/>
                  <a:pt x="2969" y="3338"/>
                  <a:pt x="2969" y="3338"/>
                </a:cubicBezTo>
                <a:cubicBezTo>
                  <a:pt x="3444" y="2863"/>
                  <a:pt x="3444" y="2863"/>
                  <a:pt x="3444" y="2863"/>
                </a:cubicBezTo>
                <a:cubicBezTo>
                  <a:pt x="3133" y="2525"/>
                  <a:pt x="3133" y="2525"/>
                  <a:pt x="3133" y="2525"/>
                </a:cubicBezTo>
                <a:cubicBezTo>
                  <a:pt x="3133" y="2525"/>
                  <a:pt x="3557" y="1903"/>
                  <a:pt x="3378" y="1304"/>
                </a:cubicBezTo>
                <a:cubicBezTo>
                  <a:pt x="3378" y="1304"/>
                  <a:pt x="3378" y="1304"/>
                  <a:pt x="3378" y="1304"/>
                </a:cubicBezTo>
                <a:moveTo>
                  <a:pt x="3378" y="1304"/>
                </a:moveTo>
                <a:cubicBezTo>
                  <a:pt x="3378" y="1304"/>
                  <a:pt x="3378" y="1304"/>
                  <a:pt x="3378" y="1304"/>
                </a:cubicBezTo>
              </a:path>
            </a:pathLst>
          </a:custGeom>
          <a:solidFill>
            <a:srgbClr val="FFFF00"/>
          </a:solidFill>
          <a:ln>
            <a:noFill/>
          </a:ln>
        </p:spPr>
        <p:txBody>
          <a:bodyPr vert="horz" wrap="square" lIns="91440" tIns="45720" rIns="91440" bIns="45720" numCol="1" anchor="t" anchorCtr="0" compatLnSpc="1"/>
          <a:lstStyle/>
          <a:p>
            <a:endParaRPr lang="zh-CN" altLang="en-US">
              <a:solidFill>
                <a:srgbClr val="FFFF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 calcmode="lin" valueType="num">
                                      <p:cBhvr>
                                        <p:cTn id="19" dur="500" fill="hold"/>
                                        <p:tgtEl>
                                          <p:spTgt spid="20"/>
                                        </p:tgtEl>
                                        <p:attrNameLst>
                                          <p:attrName>style.rotation</p:attrName>
                                        </p:attrNameLst>
                                      </p:cBhvr>
                                      <p:tavLst>
                                        <p:tav tm="0">
                                          <p:val>
                                            <p:fltVal val="360"/>
                                          </p:val>
                                        </p:tav>
                                        <p:tav tm="100000">
                                          <p:val>
                                            <p:fltVal val="0"/>
                                          </p:val>
                                        </p:tav>
                                      </p:tavLst>
                                    </p:anim>
                                    <p:animEffect transition="in" filter="fade">
                                      <p:cBhvr>
                                        <p:cTn id="20" dur="500"/>
                                        <p:tgtEl>
                                          <p:spTgt spid="20"/>
                                        </p:tgtEl>
                                      </p:cBhvr>
                                    </p:animEffect>
                                  </p:childTnLst>
                                </p:cTn>
                              </p:par>
                            </p:childTnLst>
                          </p:cTn>
                        </p:par>
                        <p:par>
                          <p:cTn id="21" fill="hold">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900" decel="100000" fill="hold"/>
                                        <p:tgtEl>
                                          <p:spTgt spid="1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党员教育管理信息化</a:t>
            </a:r>
            <a:endParaRPr lang="zh-CN" altLang="en-US" sz="2000" b="1" dirty="0">
              <a:solidFill>
                <a:srgbClr val="E20000"/>
              </a:solidFill>
              <a:cs typeface="+mn-ea"/>
              <a:sym typeface="+mn-lt"/>
            </a:endParaRPr>
          </a:p>
        </p:txBody>
      </p:sp>
      <p:sp>
        <p:nvSpPr>
          <p:cNvPr id="36" name="矩形 35"/>
          <p:cNvSpPr/>
          <p:nvPr/>
        </p:nvSpPr>
        <p:spPr>
          <a:xfrm>
            <a:off x="1590431" y="1424190"/>
            <a:ext cx="6005905" cy="273173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党员教育管理信息化</a:t>
            </a:r>
            <a:endParaRPr lang="zh-CN" altLang="en-US" b="1" dirty="0">
              <a:solidFill>
                <a:schemeClr val="bg1"/>
              </a:solidFill>
              <a:cs typeface="+mn-ea"/>
              <a:sym typeface="+mn-lt"/>
            </a:endParaRPr>
          </a:p>
        </p:txBody>
      </p:sp>
      <p:sp>
        <p:nvSpPr>
          <p:cNvPr id="41" name="文本框 40"/>
          <p:cNvSpPr txBox="1"/>
          <p:nvPr/>
        </p:nvSpPr>
        <p:spPr>
          <a:xfrm>
            <a:off x="1769724" y="1865660"/>
            <a:ext cx="5767295" cy="810158"/>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第三十五条</a:t>
            </a:r>
            <a:r>
              <a:rPr lang="en-US" altLang="zh-CN" sz="1300" b="1" dirty="0">
                <a:solidFill>
                  <a:srgbClr val="E20000"/>
                </a:solidFill>
                <a:cs typeface="+mn-ea"/>
                <a:sym typeface="+mn-lt"/>
              </a:rPr>
              <a:t>】</a:t>
            </a:r>
            <a:r>
              <a:rPr lang="zh-CN" altLang="en-US" sz="1200" dirty="0">
                <a:cs typeface="+mn-ea"/>
                <a:sym typeface="+mn-lt"/>
              </a:rPr>
              <a:t>适应时代发展要求，充分运用互联网技术和信息化手段，改进党员教育管理工作，推进基层党建传统优势与信息技术深度融合，不断提高党员教育管理现代化水平。</a:t>
            </a:r>
            <a:endParaRPr lang="zh-CN" altLang="en-US" sz="1200" dirty="0">
              <a:cs typeface="+mn-ea"/>
              <a:sym typeface="+mn-lt"/>
            </a:endParaRPr>
          </a:p>
        </p:txBody>
      </p:sp>
      <p:sp>
        <p:nvSpPr>
          <p:cNvPr id="42" name="文本框 41"/>
          <p:cNvSpPr txBox="1"/>
          <p:nvPr/>
        </p:nvSpPr>
        <p:spPr>
          <a:xfrm>
            <a:off x="1790763" y="2859782"/>
            <a:ext cx="5767295" cy="1072601"/>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第三十六条</a:t>
            </a:r>
            <a:r>
              <a:rPr lang="en-US" altLang="zh-CN" sz="1300" b="1" dirty="0">
                <a:solidFill>
                  <a:srgbClr val="E20000"/>
                </a:solidFill>
                <a:cs typeface="+mn-ea"/>
                <a:sym typeface="+mn-lt"/>
              </a:rPr>
              <a:t>】</a:t>
            </a:r>
            <a:r>
              <a:rPr lang="zh-CN" altLang="en-US" sz="1200" dirty="0">
                <a:cs typeface="+mn-ea"/>
                <a:sym typeface="+mn-lt"/>
              </a:rPr>
              <a:t>统筹规划、整合资源，健全党员信息库，加强全国党员管理信息系统建设，推动党员干部现代远程教育和党员电化教育创新发展，推进党员教育管理网站、移动客户端等平台一体化建设，建立党性教育基地网上平台，打造党务、政务、服务有机融合的网络阵地。</a:t>
            </a:r>
            <a:endParaRPr lang="zh-CN" altLang="en-US" sz="1200" b="1" dirty="0">
              <a:cs typeface="+mn-ea"/>
              <a:sym typeface="+mn-lt"/>
            </a:endParaRPr>
          </a:p>
        </p:txBody>
      </p:sp>
      <p:cxnSp>
        <p:nvCxnSpPr>
          <p:cNvPr id="43" name="直接连接符 42"/>
          <p:cNvCxnSpPr/>
          <p:nvPr/>
        </p:nvCxnSpPr>
        <p:spPr>
          <a:xfrm>
            <a:off x="1907704" y="2787774"/>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党员教育管理信息化</a:t>
            </a:r>
            <a:endParaRPr lang="zh-CN" altLang="en-US" sz="2000" b="1" dirty="0">
              <a:solidFill>
                <a:srgbClr val="E20000"/>
              </a:solidFill>
              <a:cs typeface="+mn-ea"/>
              <a:sym typeface="+mn-lt"/>
            </a:endParaRPr>
          </a:p>
        </p:txBody>
      </p:sp>
      <p:sp>
        <p:nvSpPr>
          <p:cNvPr id="36" name="矩形 35"/>
          <p:cNvSpPr/>
          <p:nvPr/>
        </p:nvSpPr>
        <p:spPr>
          <a:xfrm>
            <a:off x="1590431" y="1352182"/>
            <a:ext cx="6005905" cy="305437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03598"/>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03598"/>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党员教育管理信息化</a:t>
            </a:r>
            <a:endParaRPr lang="zh-CN" altLang="en-US" b="1" dirty="0">
              <a:solidFill>
                <a:schemeClr val="bg1"/>
              </a:solidFill>
              <a:cs typeface="+mn-ea"/>
              <a:sym typeface="+mn-lt"/>
            </a:endParaRPr>
          </a:p>
        </p:txBody>
      </p:sp>
      <p:sp>
        <p:nvSpPr>
          <p:cNvPr id="41" name="文本框 40"/>
          <p:cNvSpPr txBox="1"/>
          <p:nvPr/>
        </p:nvSpPr>
        <p:spPr>
          <a:xfrm>
            <a:off x="1769724" y="1793652"/>
            <a:ext cx="5767295" cy="1317861"/>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第三十七条</a:t>
            </a:r>
            <a:r>
              <a:rPr lang="en-US" altLang="zh-CN" sz="1300" b="1" dirty="0">
                <a:solidFill>
                  <a:srgbClr val="E20000"/>
                </a:solidFill>
                <a:cs typeface="+mn-ea"/>
                <a:sym typeface="+mn-lt"/>
              </a:rPr>
              <a:t>】</a:t>
            </a:r>
            <a:r>
              <a:rPr lang="zh-CN" altLang="en-US" sz="1200" dirty="0">
                <a:cs typeface="+mn-ea"/>
                <a:sym typeface="+mn-lt"/>
              </a:rPr>
              <a:t>坚持网上和网下相结合，依托党员教育管理信息化平台，开展党员信息管理、党组织活动指导管理、流动党员管理服务、发展党员管理和党费管理等业务应用，为党员提供在线学习培训、转接组织关系、参与党内事务和关怀帮扶等服务。</a:t>
            </a:r>
            <a:endParaRPr lang="zh-CN" altLang="en-US" sz="1200" dirty="0">
              <a:cs typeface="+mn-ea"/>
              <a:sym typeface="+mn-lt"/>
            </a:endParaRPr>
          </a:p>
          <a:p>
            <a:pPr>
              <a:lnSpc>
                <a:spcPct val="110000"/>
              </a:lnSpc>
              <a:defRPr/>
            </a:pPr>
            <a:r>
              <a:rPr lang="zh-CN" altLang="en-US" sz="1200" dirty="0">
                <a:cs typeface="+mn-ea"/>
                <a:sym typeface="+mn-lt"/>
              </a:rPr>
              <a:t>          注重利用信息数据，对党员队伍状况和党员教育管理工作进行实时分析研判，及时发现问题，不断改进工作。</a:t>
            </a:r>
            <a:endParaRPr lang="zh-CN" altLang="en-US" sz="1200" dirty="0">
              <a:cs typeface="+mn-ea"/>
              <a:sym typeface="+mn-lt"/>
            </a:endParaRPr>
          </a:p>
        </p:txBody>
      </p:sp>
      <p:sp>
        <p:nvSpPr>
          <p:cNvPr id="42" name="文本框 41"/>
          <p:cNvSpPr txBox="1"/>
          <p:nvPr/>
        </p:nvSpPr>
        <p:spPr>
          <a:xfrm>
            <a:off x="1790763" y="3219822"/>
            <a:ext cx="5767295" cy="1114729"/>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第三十八条</a:t>
            </a:r>
            <a:r>
              <a:rPr lang="en-US" altLang="zh-CN" sz="1300" b="1" dirty="0">
                <a:solidFill>
                  <a:srgbClr val="E20000"/>
                </a:solidFill>
                <a:cs typeface="+mn-ea"/>
                <a:sym typeface="+mn-lt"/>
              </a:rPr>
              <a:t>】</a:t>
            </a:r>
            <a:r>
              <a:rPr lang="zh-CN" altLang="en-US" sz="1200" dirty="0">
                <a:cs typeface="+mn-ea"/>
                <a:sym typeface="+mn-lt"/>
              </a:rPr>
              <a:t>党员应当主动学网用网，依托各类党员教育管理信息化平台，积极参加在线学习培训，认真参加党组织的活动，自觉接受党组织的教育管理。通过网络向群众宣传党的理论和路线方针政策，听取群众意见，联系服务群众。</a:t>
            </a:r>
            <a:endParaRPr lang="zh-CN" altLang="en-US" sz="1200" dirty="0">
              <a:cs typeface="+mn-ea"/>
              <a:sym typeface="+mn-lt"/>
            </a:endParaRPr>
          </a:p>
          <a:p>
            <a:pPr>
              <a:lnSpc>
                <a:spcPct val="110000"/>
              </a:lnSpc>
              <a:defRPr/>
            </a:pPr>
            <a:r>
              <a:rPr lang="zh-CN" altLang="en-US" sz="1200" dirty="0">
                <a:cs typeface="+mn-ea"/>
                <a:sym typeface="+mn-lt"/>
              </a:rPr>
              <a:t>         党组织应当教育引导党员严格规范网络行为，敢于同网上错误言论作斗争，不得制作、发布、传播违反党的纪律规定和国家法律法规的信息内容。</a:t>
            </a:r>
            <a:endParaRPr lang="zh-CN" altLang="en-US" sz="1200" b="1" dirty="0">
              <a:cs typeface="+mn-ea"/>
              <a:sym typeface="+mn-lt"/>
            </a:endParaRPr>
          </a:p>
        </p:txBody>
      </p:sp>
      <p:cxnSp>
        <p:nvCxnSpPr>
          <p:cNvPr id="43" name="直接连接符 42"/>
          <p:cNvCxnSpPr/>
          <p:nvPr/>
        </p:nvCxnSpPr>
        <p:spPr>
          <a:xfrm>
            <a:off x="1907704" y="3147814"/>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040473" y="1972611"/>
            <a:ext cx="5378396" cy="784830"/>
          </a:xfrm>
          <a:prstGeom prst="rect">
            <a:avLst/>
          </a:prstGeom>
          <a:noFill/>
        </p:spPr>
        <p:txBody>
          <a:bodyPr wrap="none" rtlCol="0">
            <a:spAutoFit/>
          </a:bodyPr>
          <a:lstStyle/>
          <a:p>
            <a:pPr algn="ctr"/>
            <a:r>
              <a:rPr lang="zh-CN" altLang="en-US" sz="4500" b="1" dirty="0">
                <a:solidFill>
                  <a:srgbClr val="E20000"/>
                </a:solidFill>
                <a:cs typeface="+mn-ea"/>
                <a:sym typeface="+mn-lt"/>
              </a:rPr>
              <a:t>组织领导和工作保障</a:t>
            </a:r>
            <a:endParaRPr lang="zh-CN" altLang="en-US" sz="4500" b="1" dirty="0">
              <a:solidFill>
                <a:srgbClr val="E20000"/>
              </a:solidFill>
              <a:cs typeface="+mn-ea"/>
              <a:sym typeface="+mn-lt"/>
            </a:endParaRPr>
          </a:p>
        </p:txBody>
      </p:sp>
      <p:sp>
        <p:nvSpPr>
          <p:cNvPr id="21" name="矩形: 圆角 8"/>
          <p:cNvSpPr/>
          <p:nvPr/>
        </p:nvSpPr>
        <p:spPr>
          <a:xfrm>
            <a:off x="3563888" y="950671"/>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第九章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105660" y="3281045"/>
            <a:ext cx="4725670"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pic>
        <p:nvPicPr>
          <p:cNvPr id="7" name="图片 6" descr="C:\Users\asus\Desktop\1.png1"/>
          <p:cNvPicPr>
            <a:picLocks noChangeAspect="1"/>
          </p:cNvPicPr>
          <p:nvPr/>
        </p:nvPicPr>
        <p:blipFill>
          <a:blip r:embed="rId2"/>
          <a:srcRect t="501" b="501"/>
          <a:stretch>
            <a:fillRect/>
          </a:stretch>
        </p:blipFill>
        <p:spPr>
          <a:xfrm>
            <a:off x="0" y="1420495"/>
            <a:ext cx="9144000" cy="373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组织领导和工作保障</a:t>
            </a:r>
            <a:endParaRPr lang="zh-CN" altLang="en-US" sz="2000" b="1" dirty="0">
              <a:solidFill>
                <a:srgbClr val="E20000"/>
              </a:solidFill>
              <a:cs typeface="+mn-ea"/>
              <a:sym typeface="+mn-lt"/>
            </a:endParaRPr>
          </a:p>
        </p:txBody>
      </p:sp>
      <p:sp>
        <p:nvSpPr>
          <p:cNvPr id="36" name="矩形 35"/>
          <p:cNvSpPr/>
          <p:nvPr/>
        </p:nvSpPr>
        <p:spPr>
          <a:xfrm>
            <a:off x="1590431" y="1424190"/>
            <a:ext cx="6005905" cy="287575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组织领导和工作保障</a:t>
            </a:r>
            <a:endParaRPr lang="zh-CN" altLang="en-US" b="1" dirty="0">
              <a:solidFill>
                <a:schemeClr val="bg1"/>
              </a:solidFill>
              <a:cs typeface="+mn-ea"/>
              <a:sym typeface="+mn-lt"/>
            </a:endParaRPr>
          </a:p>
        </p:txBody>
      </p:sp>
      <p:sp>
        <p:nvSpPr>
          <p:cNvPr id="41" name="文本框 40"/>
          <p:cNvSpPr txBox="1"/>
          <p:nvPr/>
        </p:nvSpPr>
        <p:spPr>
          <a:xfrm>
            <a:off x="1769724" y="1865660"/>
            <a:ext cx="5767295" cy="2311980"/>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第三十九条</a:t>
            </a:r>
            <a:r>
              <a:rPr lang="en-US" altLang="zh-CN" sz="1300" b="1" dirty="0">
                <a:solidFill>
                  <a:srgbClr val="E20000"/>
                </a:solidFill>
                <a:cs typeface="+mn-ea"/>
                <a:sym typeface="+mn-lt"/>
              </a:rPr>
              <a:t>】</a:t>
            </a:r>
            <a:r>
              <a:rPr lang="zh-CN" altLang="en-US" sz="1200" dirty="0">
                <a:cs typeface="+mn-ea"/>
                <a:sym typeface="+mn-lt"/>
              </a:rPr>
              <a:t>在党中央领导下，由中央组织部牵头，中央纪委国家监委机关、中央宣传部、中央党校（国家行政学院）、中央和国家机关工委、教育部党组、国务院国资委党委等参加，建立全国党员教育管理工作协调小组，负责全国党员教育管理工作的规划部署、组织协调和检查指导，协调小组办公室设在中央组织部。省、自治区、直辖市党委应当建立党员教育管理工作协调机构。建立健全党员教育管理工作协调机构运行机制，充分发挥职能作用。</a:t>
            </a:r>
            <a:endParaRPr lang="zh-CN" altLang="en-US" sz="1200" dirty="0">
              <a:cs typeface="+mn-ea"/>
              <a:sym typeface="+mn-lt"/>
            </a:endParaRPr>
          </a:p>
          <a:p>
            <a:pPr>
              <a:lnSpc>
                <a:spcPct val="120000"/>
              </a:lnSpc>
              <a:defRPr/>
            </a:pPr>
            <a:r>
              <a:rPr lang="zh-CN" altLang="en-US" sz="1200" dirty="0">
                <a:cs typeface="+mn-ea"/>
                <a:sym typeface="+mn-lt"/>
              </a:rPr>
              <a:t>         中央组织部主要负责党员教育管理工作统筹协调，抓好党员集中教育和经常性教育的组织安排，加强对党员教育管理工作的具体指导。</a:t>
            </a:r>
            <a:endParaRPr lang="zh-CN" altLang="en-US" sz="1200" dirty="0">
              <a:cs typeface="+mn-ea"/>
              <a:sym typeface="+mn-lt"/>
            </a:endParaRPr>
          </a:p>
          <a:p>
            <a:pPr>
              <a:lnSpc>
                <a:spcPct val="120000"/>
              </a:lnSpc>
              <a:defRPr/>
            </a:pPr>
            <a:r>
              <a:rPr lang="zh-CN" altLang="en-US" sz="1200" dirty="0">
                <a:cs typeface="+mn-ea"/>
                <a:sym typeface="+mn-lt"/>
              </a:rPr>
              <a:t>         中央纪委国家监委机关主要负责党员纪律作风教育，指导开展党员监督，查处党员违犯党的纪律和职务违法、职务犯罪行为。</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组织领导和工作保障</a:t>
            </a:r>
            <a:endParaRPr lang="zh-CN" altLang="en-US" sz="2000" b="1" dirty="0">
              <a:solidFill>
                <a:srgbClr val="E20000"/>
              </a:solidFill>
              <a:cs typeface="+mn-ea"/>
              <a:sym typeface="+mn-lt"/>
            </a:endParaRPr>
          </a:p>
        </p:txBody>
      </p:sp>
      <p:sp>
        <p:nvSpPr>
          <p:cNvPr id="36" name="矩形 35"/>
          <p:cNvSpPr/>
          <p:nvPr/>
        </p:nvSpPr>
        <p:spPr>
          <a:xfrm>
            <a:off x="1590431" y="1424190"/>
            <a:ext cx="6005905" cy="287575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组织领导和工作保障</a:t>
            </a:r>
            <a:endParaRPr lang="zh-CN" altLang="en-US" b="1" dirty="0">
              <a:solidFill>
                <a:schemeClr val="bg1"/>
              </a:solidFill>
              <a:cs typeface="+mn-ea"/>
              <a:sym typeface="+mn-lt"/>
            </a:endParaRPr>
          </a:p>
        </p:txBody>
      </p:sp>
      <p:sp>
        <p:nvSpPr>
          <p:cNvPr id="41" name="文本框 40"/>
          <p:cNvSpPr txBox="1"/>
          <p:nvPr/>
        </p:nvSpPr>
        <p:spPr>
          <a:xfrm>
            <a:off x="1769724" y="1865660"/>
            <a:ext cx="5767295" cy="2290563"/>
          </a:xfrm>
          <a:prstGeom prst="rect">
            <a:avLst/>
          </a:prstGeom>
          <a:noFill/>
        </p:spPr>
        <p:txBody>
          <a:bodyPr wrap="square" rtlCol="0">
            <a:spAutoFit/>
          </a:bodyPr>
          <a:lstStyle/>
          <a:p>
            <a:pPr>
              <a:lnSpc>
                <a:spcPct val="120000"/>
              </a:lnSpc>
              <a:defRPr/>
            </a:pPr>
            <a:r>
              <a:rPr lang="zh-CN" altLang="en-US" sz="1200" dirty="0">
                <a:cs typeface="+mn-ea"/>
                <a:sym typeface="+mn-lt"/>
              </a:rPr>
              <a:t>         中央宣传部主要负责党员政治理论教育、形势政策教育，指导协调编写党员教育教材，组织党员先进典型的学习宣传。</a:t>
            </a:r>
            <a:endParaRPr lang="zh-CN" altLang="en-US" sz="1200" dirty="0">
              <a:cs typeface="+mn-ea"/>
              <a:sym typeface="+mn-lt"/>
            </a:endParaRPr>
          </a:p>
          <a:p>
            <a:pPr>
              <a:lnSpc>
                <a:spcPct val="120000"/>
              </a:lnSpc>
              <a:defRPr/>
            </a:pPr>
            <a:r>
              <a:rPr lang="zh-CN" altLang="en-US" sz="1200" dirty="0">
                <a:cs typeface="+mn-ea"/>
                <a:sym typeface="+mn-lt"/>
              </a:rPr>
              <a:t>         中央党校（国家行政学院）主要负责党员领导干部培训，指导地方党校（行政学院）将党员教育培训列入教学计划，保证课时和教学质量。</a:t>
            </a:r>
            <a:endParaRPr lang="zh-CN" altLang="en-US" sz="1200" dirty="0">
              <a:cs typeface="+mn-ea"/>
              <a:sym typeface="+mn-lt"/>
            </a:endParaRPr>
          </a:p>
          <a:p>
            <a:pPr>
              <a:lnSpc>
                <a:spcPct val="120000"/>
              </a:lnSpc>
              <a:defRPr/>
            </a:pPr>
            <a:r>
              <a:rPr lang="zh-CN" altLang="en-US" sz="1200" dirty="0">
                <a:cs typeface="+mn-ea"/>
                <a:sym typeface="+mn-lt"/>
              </a:rPr>
              <a:t>         中央和国家机关工委主要负责指导中央和国家机关各级党组织做好党员教育管理工作。</a:t>
            </a:r>
            <a:endParaRPr lang="zh-CN" altLang="en-US" sz="1200" dirty="0">
              <a:cs typeface="+mn-ea"/>
              <a:sym typeface="+mn-lt"/>
            </a:endParaRPr>
          </a:p>
          <a:p>
            <a:pPr>
              <a:lnSpc>
                <a:spcPct val="120000"/>
              </a:lnSpc>
              <a:defRPr/>
            </a:pPr>
            <a:r>
              <a:rPr lang="zh-CN" altLang="en-US" sz="1200" dirty="0">
                <a:cs typeface="+mn-ea"/>
                <a:sym typeface="+mn-lt"/>
              </a:rPr>
              <a:t>         教育部党组主要负责宏观指导高等学校党员教育管理工作。</a:t>
            </a:r>
            <a:endParaRPr lang="zh-CN" altLang="en-US" sz="1200" dirty="0">
              <a:cs typeface="+mn-ea"/>
              <a:sym typeface="+mn-lt"/>
            </a:endParaRPr>
          </a:p>
          <a:p>
            <a:pPr>
              <a:lnSpc>
                <a:spcPct val="120000"/>
              </a:lnSpc>
              <a:defRPr/>
            </a:pPr>
            <a:r>
              <a:rPr lang="zh-CN" altLang="en-US" sz="1200" dirty="0">
                <a:cs typeface="+mn-ea"/>
                <a:sym typeface="+mn-lt"/>
              </a:rPr>
              <a:t>         国务院国资委党委主要负责所监管企业党员教育管理工作。</a:t>
            </a:r>
            <a:endParaRPr lang="zh-CN" altLang="en-US" sz="1200" dirty="0">
              <a:cs typeface="+mn-ea"/>
              <a:sym typeface="+mn-lt"/>
            </a:endParaRPr>
          </a:p>
          <a:p>
            <a:pPr>
              <a:lnSpc>
                <a:spcPct val="120000"/>
              </a:lnSpc>
              <a:defRPr/>
            </a:pPr>
            <a:r>
              <a:rPr lang="zh-CN" altLang="en-US" sz="1200" dirty="0">
                <a:cs typeface="+mn-ea"/>
                <a:sym typeface="+mn-lt"/>
              </a:rPr>
              <a:t>         地方各级党委组织部和纪检监察机关、党委宣传部、党校（行政学院）、机关工委、教育工委、国资委党委等，分别按照职能职责，承担党员教育管理工作任务。</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组织领导和工作保障</a:t>
            </a:r>
            <a:endParaRPr lang="zh-CN" altLang="en-US" sz="2000" b="1" dirty="0">
              <a:solidFill>
                <a:srgbClr val="E20000"/>
              </a:solidFill>
              <a:cs typeface="+mn-ea"/>
              <a:sym typeface="+mn-lt"/>
            </a:endParaRPr>
          </a:p>
        </p:txBody>
      </p:sp>
      <p:sp>
        <p:nvSpPr>
          <p:cNvPr id="36" name="矩形 35"/>
          <p:cNvSpPr/>
          <p:nvPr/>
        </p:nvSpPr>
        <p:spPr>
          <a:xfrm>
            <a:off x="1590431" y="1424190"/>
            <a:ext cx="6005905" cy="2731736"/>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组织领导和工作保障</a:t>
            </a:r>
            <a:endParaRPr lang="zh-CN" altLang="en-US" b="1" dirty="0">
              <a:solidFill>
                <a:schemeClr val="bg1"/>
              </a:solidFill>
              <a:cs typeface="+mn-ea"/>
              <a:sym typeface="+mn-lt"/>
            </a:endParaRPr>
          </a:p>
        </p:txBody>
      </p:sp>
      <p:sp>
        <p:nvSpPr>
          <p:cNvPr id="41" name="文本框 40"/>
          <p:cNvSpPr txBox="1"/>
          <p:nvPr/>
        </p:nvSpPr>
        <p:spPr>
          <a:xfrm>
            <a:off x="1769724" y="1926466"/>
            <a:ext cx="5767295" cy="2013436"/>
          </a:xfrm>
          <a:prstGeom prst="rect">
            <a:avLst/>
          </a:prstGeom>
          <a:noFill/>
        </p:spPr>
        <p:txBody>
          <a:bodyPr wrap="square" rtlCol="0">
            <a:spAutoFit/>
          </a:bodyPr>
          <a:lstStyle/>
          <a:p>
            <a:pPr>
              <a:lnSpc>
                <a:spcPct val="13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第四十条</a:t>
            </a:r>
            <a:r>
              <a:rPr lang="en-US" altLang="zh-CN" sz="1300" b="1" dirty="0">
                <a:solidFill>
                  <a:srgbClr val="E20000"/>
                </a:solidFill>
                <a:cs typeface="+mn-ea"/>
                <a:sym typeface="+mn-lt"/>
              </a:rPr>
              <a:t>】</a:t>
            </a:r>
            <a:r>
              <a:rPr lang="zh-CN" altLang="en-US" sz="1200" dirty="0">
                <a:cs typeface="+mn-ea"/>
                <a:sym typeface="+mn-lt"/>
              </a:rPr>
              <a:t>地方各级党委和部门单位党组（党委）领导本地区本部门本单位党员教育管理工作，贯彻执行党中央关于党员教育管理工作的方针政策和部署要求，定期研究党员教育管理工作，分析党员队伍状况，有针对性地提出工作措施。</a:t>
            </a:r>
            <a:endParaRPr lang="zh-CN" altLang="en-US" sz="1200" dirty="0">
              <a:cs typeface="+mn-ea"/>
              <a:sym typeface="+mn-lt"/>
            </a:endParaRPr>
          </a:p>
          <a:p>
            <a:pPr>
              <a:lnSpc>
                <a:spcPct val="130000"/>
              </a:lnSpc>
              <a:defRPr/>
            </a:pPr>
            <a:r>
              <a:rPr lang="zh-CN" altLang="en-US" sz="1200" dirty="0">
                <a:cs typeface="+mn-ea"/>
                <a:sym typeface="+mn-lt"/>
              </a:rPr>
              <a:t>         基层党委履行抓党员教育管理的基本职责，推动落实上级党组织工作安排，组织做好党员集中培训、组织关系管理、表彰激励、关怀帮扶、组织处置、纪律处分等工作，指导所辖党支部做好党员日常教育管理工作。党支部按照党章和党内有关规定，履行相关工作职责。党小组应当落实党支部关于党员教育管理工作的要求和任务。</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组织领导和工作保障</a:t>
            </a:r>
            <a:endParaRPr lang="zh-CN" altLang="en-US" sz="2000" b="1" dirty="0">
              <a:solidFill>
                <a:srgbClr val="E20000"/>
              </a:solidFill>
              <a:cs typeface="+mn-ea"/>
              <a:sym typeface="+mn-lt"/>
            </a:endParaRPr>
          </a:p>
        </p:txBody>
      </p:sp>
      <p:sp>
        <p:nvSpPr>
          <p:cNvPr id="36" name="矩形 35"/>
          <p:cNvSpPr/>
          <p:nvPr/>
        </p:nvSpPr>
        <p:spPr>
          <a:xfrm>
            <a:off x="1590431" y="1424190"/>
            <a:ext cx="6005905" cy="316378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75606"/>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75606"/>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组织领导和工作保障</a:t>
            </a:r>
            <a:endParaRPr lang="zh-CN" altLang="en-US" b="1" dirty="0">
              <a:solidFill>
                <a:schemeClr val="bg1"/>
              </a:solidFill>
              <a:cs typeface="+mn-ea"/>
              <a:sym typeface="+mn-lt"/>
            </a:endParaRPr>
          </a:p>
        </p:txBody>
      </p:sp>
      <p:sp>
        <p:nvSpPr>
          <p:cNvPr id="41" name="文本框 40"/>
          <p:cNvSpPr txBox="1"/>
          <p:nvPr/>
        </p:nvSpPr>
        <p:spPr>
          <a:xfrm>
            <a:off x="1742747" y="1878808"/>
            <a:ext cx="5767295" cy="2618987"/>
          </a:xfrm>
          <a:prstGeom prst="rect">
            <a:avLst/>
          </a:prstGeom>
          <a:noFill/>
        </p:spPr>
        <p:txBody>
          <a:bodyPr wrap="square" rtlCol="0">
            <a:spAutoFit/>
          </a:bodyPr>
          <a:lstStyle/>
          <a:p>
            <a:pPr>
              <a:lnSpc>
                <a:spcPct val="125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第四十一条</a:t>
            </a:r>
            <a:r>
              <a:rPr lang="en-US" altLang="zh-CN" sz="1300" b="1" dirty="0">
                <a:solidFill>
                  <a:srgbClr val="E20000"/>
                </a:solidFill>
                <a:cs typeface="+mn-ea"/>
                <a:sym typeface="+mn-lt"/>
              </a:rPr>
              <a:t>】</a:t>
            </a:r>
            <a:r>
              <a:rPr lang="zh-CN" altLang="en-US" sz="1200" dirty="0">
                <a:cs typeface="+mn-ea"/>
                <a:sym typeface="+mn-lt"/>
              </a:rPr>
              <a:t>乡镇、街道、国有企业、高等学校等基层党委，按照规定配备一定数量的专兼职组织员，由县级以上党委组织部门进行业务指导和管理，承担指导督促发展党员和党员教育管理等工作。</a:t>
            </a:r>
            <a:endParaRPr lang="zh-CN" altLang="en-US" sz="1200" dirty="0">
              <a:cs typeface="+mn-ea"/>
              <a:sym typeface="+mn-lt"/>
            </a:endParaRPr>
          </a:p>
          <a:p>
            <a:pPr>
              <a:lnSpc>
                <a:spcPct val="125000"/>
              </a:lnSpc>
              <a:defRPr/>
            </a:pPr>
            <a:r>
              <a:rPr lang="zh-CN" altLang="en-US" sz="1200" dirty="0">
                <a:cs typeface="+mn-ea"/>
                <a:sym typeface="+mn-lt"/>
              </a:rPr>
              <a:t>          实行党员教育讲师聘任制，县级以上党委从优秀党校教师、基层党组织书记、先进模范人物、党务工作者、专家学者、实用技术人才、离退休干部等人员中选聘党员教育讲师。</a:t>
            </a:r>
            <a:endParaRPr lang="zh-CN" altLang="en-US" sz="1200" dirty="0">
              <a:cs typeface="+mn-ea"/>
              <a:sym typeface="+mn-lt"/>
            </a:endParaRPr>
          </a:p>
          <a:p>
            <a:pPr>
              <a:lnSpc>
                <a:spcPct val="125000"/>
              </a:lnSpc>
              <a:defRPr/>
            </a:pPr>
            <a:r>
              <a:rPr lang="zh-CN" altLang="en-US" sz="1200" dirty="0">
                <a:cs typeface="+mn-ea"/>
                <a:sym typeface="+mn-lt"/>
              </a:rPr>
              <a:t>          加强县级党校（行政学校）和基层党校建设。县级党校（行政学校）应当将党员集中培训作为重要任务。有计划地组织安排党员教育讲师到基层授课。注重发挥党群服务中心、党员干部教育培训基地、新时代文明实践中心的作用。</a:t>
            </a:r>
            <a:endParaRPr lang="zh-CN" altLang="en-US" sz="1200" dirty="0">
              <a:cs typeface="+mn-ea"/>
              <a:sym typeface="+mn-lt"/>
            </a:endParaRPr>
          </a:p>
          <a:p>
            <a:pPr>
              <a:lnSpc>
                <a:spcPct val="125000"/>
              </a:lnSpc>
              <a:defRPr/>
            </a:pPr>
            <a:r>
              <a:rPr lang="zh-CN" altLang="en-US" sz="1200" dirty="0">
                <a:cs typeface="+mn-ea"/>
                <a:sym typeface="+mn-lt"/>
              </a:rPr>
              <a:t>         加强全国党员教育培训教材建设规划，组织编写全国党员教育基本教材。各地区各部门各单位可以结合实际，开发各具特色、务实管用的党员教育教材。</a:t>
            </a:r>
            <a:endParaRPr lang="zh-CN" altLang="en-US" sz="12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590431" y="1352182"/>
            <a:ext cx="6005905" cy="316378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203598"/>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203598"/>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组织领导和工作保障</a:t>
            </a:r>
            <a:endParaRPr lang="zh-CN" altLang="en-US" b="1" dirty="0">
              <a:solidFill>
                <a:schemeClr val="bg1"/>
              </a:solidFill>
              <a:cs typeface="+mn-ea"/>
              <a:sym typeface="+mn-lt"/>
            </a:endParaRPr>
          </a:p>
        </p:txBody>
      </p:sp>
      <p:sp>
        <p:nvSpPr>
          <p:cNvPr id="41" name="文本框 40"/>
          <p:cNvSpPr txBox="1"/>
          <p:nvPr/>
        </p:nvSpPr>
        <p:spPr>
          <a:xfrm>
            <a:off x="1769724" y="1793652"/>
            <a:ext cx="5767295" cy="1200008"/>
          </a:xfrm>
          <a:prstGeom prst="rect">
            <a:avLst/>
          </a:prstGeom>
          <a:noFill/>
        </p:spPr>
        <p:txBody>
          <a:bodyPr wrap="square" rtlCol="0">
            <a:spAutoFit/>
          </a:bodyPr>
          <a:lstStyle/>
          <a:p>
            <a:pPr>
              <a:lnSpc>
                <a:spcPct val="12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第四十二条</a:t>
            </a:r>
            <a:r>
              <a:rPr lang="en-US" altLang="zh-CN" sz="1300" b="1" dirty="0">
                <a:solidFill>
                  <a:srgbClr val="E20000"/>
                </a:solidFill>
                <a:cs typeface="+mn-ea"/>
                <a:sym typeface="+mn-lt"/>
              </a:rPr>
              <a:t>】</a:t>
            </a:r>
            <a:r>
              <a:rPr lang="zh-CN" altLang="en-US" sz="1200" dirty="0">
                <a:cs typeface="+mn-ea"/>
                <a:sym typeface="+mn-lt"/>
              </a:rPr>
              <a:t>党员教育管理工作经费应当列入地方各级财政预算，结合实际按照党员数量划拨，重点保障农村、社区、非公有制经济组织和社会组织、公共就业和人才服务机构等基层党组织开展党员教育管理，形成稳定的经费保障机制。各级党委留存的党费主要用于教育培训党员、支持基层党组织开展组织生活。加强对革命老区、民族地区、边疆地区、贫困地区党员教育管理工作经费支持。</a:t>
            </a:r>
            <a:endParaRPr lang="zh-CN" altLang="en-US" sz="1200" dirty="0">
              <a:cs typeface="+mn-ea"/>
              <a:sym typeface="+mn-lt"/>
            </a:endParaRPr>
          </a:p>
        </p:txBody>
      </p:sp>
      <p:sp>
        <p:nvSpPr>
          <p:cNvPr id="42" name="文本框 41"/>
          <p:cNvSpPr txBox="1"/>
          <p:nvPr/>
        </p:nvSpPr>
        <p:spPr>
          <a:xfrm>
            <a:off x="1790763" y="3147814"/>
            <a:ext cx="5767295" cy="1317861"/>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第四十三条</a:t>
            </a:r>
            <a:r>
              <a:rPr lang="en-US" altLang="zh-CN" sz="1300" b="1" dirty="0">
                <a:solidFill>
                  <a:srgbClr val="E20000"/>
                </a:solidFill>
                <a:cs typeface="+mn-ea"/>
                <a:sym typeface="+mn-lt"/>
              </a:rPr>
              <a:t>】</a:t>
            </a:r>
            <a:r>
              <a:rPr lang="zh-CN" altLang="en-US" sz="1200" dirty="0">
                <a:cs typeface="+mn-ea"/>
                <a:sym typeface="+mn-lt"/>
              </a:rPr>
              <a:t>各级党委各党组应当加强对党员教育管理工作的检查考核。基层党委每年把党员教育管理工作情况作为向上级党组织报告工作的重要内容。在基层党建工作述职评议考核中，对党组织负责人抓党员教育管理工作情况作出评价。上级党组织在开展年度考核和任期考核中，应当考核检查下级党组织党员教育管理工作情况。</a:t>
            </a:r>
            <a:endParaRPr lang="zh-CN" altLang="en-US" sz="1200" dirty="0">
              <a:cs typeface="+mn-ea"/>
              <a:sym typeface="+mn-lt"/>
            </a:endParaRPr>
          </a:p>
          <a:p>
            <a:pPr>
              <a:lnSpc>
                <a:spcPct val="110000"/>
              </a:lnSpc>
              <a:defRPr/>
            </a:pPr>
            <a:r>
              <a:rPr lang="zh-CN" altLang="en-US" sz="1200" dirty="0">
                <a:cs typeface="+mn-ea"/>
                <a:sym typeface="+mn-lt"/>
              </a:rPr>
              <a:t>         对在党员教育管理工作中失职失责的，按照有关规定予以问责追责。</a:t>
            </a:r>
            <a:endParaRPr lang="zh-CN" altLang="en-US" sz="1200" b="1" dirty="0">
              <a:cs typeface="+mn-ea"/>
              <a:sym typeface="+mn-lt"/>
            </a:endParaRPr>
          </a:p>
        </p:txBody>
      </p:sp>
      <p:cxnSp>
        <p:nvCxnSpPr>
          <p:cNvPr id="43" name="直接连接符 42"/>
          <p:cNvCxnSpPr/>
          <p:nvPr/>
        </p:nvCxnSpPr>
        <p:spPr>
          <a:xfrm>
            <a:off x="1907704" y="3075806"/>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
        <p:nvSpPr>
          <p:cNvPr id="11"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组织领导和工作保障</a:t>
            </a:r>
            <a:endParaRPr lang="zh-CN" altLang="en-US" sz="2000" b="1" dirty="0">
              <a:solidFill>
                <a:srgbClr val="E200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03558" y="1923678"/>
            <a:ext cx="1617751" cy="784830"/>
          </a:xfrm>
          <a:prstGeom prst="rect">
            <a:avLst/>
          </a:prstGeom>
          <a:noFill/>
        </p:spPr>
        <p:txBody>
          <a:bodyPr wrap="none" rtlCol="0">
            <a:spAutoFit/>
          </a:bodyPr>
          <a:lstStyle/>
          <a:p>
            <a:pPr algn="ctr"/>
            <a:r>
              <a:rPr lang="zh-CN" altLang="en-US" sz="4500" b="1" dirty="0">
                <a:solidFill>
                  <a:srgbClr val="E20000"/>
                </a:solidFill>
                <a:cs typeface="+mn-ea"/>
                <a:sym typeface="+mn-lt"/>
              </a:rPr>
              <a:t>附  则</a:t>
            </a:r>
            <a:endParaRPr lang="zh-CN" altLang="en-US" sz="4500" b="1" dirty="0">
              <a:solidFill>
                <a:srgbClr val="E20000"/>
              </a:solidFill>
              <a:cs typeface="+mn-ea"/>
              <a:sym typeface="+mn-lt"/>
            </a:endParaRPr>
          </a:p>
        </p:txBody>
      </p:sp>
      <p:sp>
        <p:nvSpPr>
          <p:cNvPr id="21" name="矩形: 圆角 8"/>
          <p:cNvSpPr/>
          <p:nvPr/>
        </p:nvSpPr>
        <p:spPr>
          <a:xfrm>
            <a:off x="3419872" y="950672"/>
            <a:ext cx="1985118" cy="4982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solidFill>
                  <a:srgbClr val="E20000"/>
                </a:solidFill>
                <a:cs typeface="+mn-ea"/>
                <a:sym typeface="+mn-lt"/>
              </a:rPr>
              <a:t>第十章</a:t>
            </a:r>
            <a:endParaRPr lang="zh-CN" altLang="en-US" sz="3000" b="1" dirty="0">
              <a:solidFill>
                <a:srgbClr val="E20000"/>
              </a:solidFill>
              <a:cs typeface="+mn-ea"/>
              <a:sym typeface="+mn-lt"/>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24328" y="478825"/>
            <a:ext cx="1440160" cy="937091"/>
          </a:xfrm>
          <a:prstGeom prst="rect">
            <a:avLst/>
          </a:prstGeom>
        </p:spPr>
      </p:pic>
      <p:sp>
        <p:nvSpPr>
          <p:cNvPr id="6" name="文本框 11"/>
          <p:cNvSpPr txBox="1"/>
          <p:nvPr/>
        </p:nvSpPr>
        <p:spPr>
          <a:xfrm>
            <a:off x="2377440" y="3220085"/>
            <a:ext cx="4453890" cy="420500"/>
          </a:xfrm>
          <a:prstGeom prst="rect">
            <a:avLst/>
          </a:prstGeom>
          <a:noFill/>
        </p:spPr>
        <p:txBody>
          <a:bodyPr wrap="square" lIns="68580" tIns="34290" rIns="68580" bIns="34290" rtlCol="0">
            <a:spAutoFit/>
          </a:bodyPr>
          <a:lstStyle/>
          <a:p>
            <a:pPr algn="ctr">
              <a:lnSpc>
                <a:spcPct val="125000"/>
              </a:lnSpc>
            </a:pPr>
            <a:r>
              <a:rPr lang="en-US" altLang="zh-CN" sz="2000" b="1" dirty="0">
                <a:cs typeface="+mn-ea"/>
                <a:sym typeface="+mn-lt"/>
              </a:rPr>
              <a:t>《</a:t>
            </a:r>
            <a:r>
              <a:rPr lang="zh-CN" altLang="en-US" sz="2000" b="1" dirty="0">
                <a:cs typeface="+mn-ea"/>
                <a:sym typeface="+mn-lt"/>
              </a:rPr>
              <a:t>中国共产党党员教育管理工作条例</a:t>
            </a:r>
            <a:r>
              <a:rPr lang="en-US" altLang="zh-CN" sz="2000" b="1" dirty="0">
                <a:cs typeface="+mn-ea"/>
                <a:sym typeface="+mn-lt"/>
              </a:rPr>
              <a:t>》</a:t>
            </a:r>
            <a:endParaRPr lang="en-US" altLang="zh-CN" sz="2000" b="1" dirty="0">
              <a:cs typeface="+mn-ea"/>
              <a:sym typeface="+mn-lt"/>
            </a:endParaRPr>
          </a:p>
        </p:txBody>
      </p:sp>
      <p:pic>
        <p:nvPicPr>
          <p:cNvPr id="7" name="图片 6" descr="C:\Users\asus\Desktop\1.png1"/>
          <p:cNvPicPr>
            <a:picLocks noChangeAspect="1"/>
          </p:cNvPicPr>
          <p:nvPr/>
        </p:nvPicPr>
        <p:blipFill>
          <a:blip r:embed="rId2"/>
          <a:srcRect t="501" b="501"/>
          <a:stretch>
            <a:fillRect/>
          </a:stretch>
        </p:blipFill>
        <p:spPr>
          <a:xfrm>
            <a:off x="0" y="1420495"/>
            <a:ext cx="9144000" cy="3738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900" decel="100000" fill="hold"/>
                                        <p:tgtEl>
                                          <p:spTgt spid="2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590431" y="1568206"/>
            <a:ext cx="6005905" cy="244370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7" name="Group 65"/>
          <p:cNvGrpSpPr/>
          <p:nvPr/>
        </p:nvGrpSpPr>
        <p:grpSpPr>
          <a:xfrm>
            <a:off x="2319765" y="1419622"/>
            <a:ext cx="4613264" cy="513627"/>
            <a:chOff x="1272521" y="834143"/>
            <a:chExt cx="1115854" cy="1602142"/>
          </a:xfrm>
          <a:solidFill>
            <a:srgbClr val="E20000"/>
          </a:solidFill>
        </p:grpSpPr>
        <p:sp>
          <p:nvSpPr>
            <p:cNvPr id="38" name="Rectangle 25"/>
            <p:cNvSpPr/>
            <p:nvPr/>
          </p:nvSpPr>
          <p:spPr>
            <a:xfrm>
              <a:off x="1272521" y="834143"/>
              <a:ext cx="1115853" cy="965023"/>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Isosceles Triangle 26"/>
            <p:cNvSpPr/>
            <p:nvPr/>
          </p:nvSpPr>
          <p:spPr>
            <a:xfrm rot="10800000">
              <a:off x="1272522" y="1799166"/>
              <a:ext cx="1115853" cy="637119"/>
            </a:xfrm>
            <a:prstGeom prst="triangl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0" name="矩形 39"/>
          <p:cNvSpPr/>
          <p:nvPr/>
        </p:nvSpPr>
        <p:spPr>
          <a:xfrm>
            <a:off x="2483768" y="1419622"/>
            <a:ext cx="4248472" cy="374974"/>
          </a:xfrm>
          <a:prstGeom prst="rect">
            <a:avLst/>
          </a:prstGeom>
        </p:spPr>
        <p:txBody>
          <a:bodyPr wrap="square" lIns="68580" tIns="34290" rIns="68580" bIns="34290">
            <a:spAutoFit/>
          </a:bodyPr>
          <a:lstStyle/>
          <a:p>
            <a:pPr algn="ctr">
              <a:lnSpc>
                <a:spcPct val="120000"/>
              </a:lnSpc>
            </a:pPr>
            <a:r>
              <a:rPr lang="zh-CN" altLang="en-US" b="1" dirty="0">
                <a:solidFill>
                  <a:schemeClr val="bg1"/>
                </a:solidFill>
                <a:cs typeface="+mn-ea"/>
                <a:sym typeface="+mn-lt"/>
              </a:rPr>
              <a:t>附    则</a:t>
            </a:r>
            <a:endParaRPr lang="zh-CN" altLang="en-US" b="1" dirty="0">
              <a:solidFill>
                <a:schemeClr val="bg1"/>
              </a:solidFill>
              <a:cs typeface="+mn-ea"/>
              <a:sym typeface="+mn-lt"/>
            </a:endParaRPr>
          </a:p>
        </p:txBody>
      </p:sp>
      <p:sp>
        <p:nvSpPr>
          <p:cNvPr id="41" name="文本框 40"/>
          <p:cNvSpPr txBox="1"/>
          <p:nvPr/>
        </p:nvSpPr>
        <p:spPr>
          <a:xfrm>
            <a:off x="1769724" y="2009676"/>
            <a:ext cx="5767295" cy="589970"/>
          </a:xfrm>
          <a:prstGeom prst="rect">
            <a:avLst/>
          </a:prstGeom>
          <a:noFill/>
        </p:spPr>
        <p:txBody>
          <a:bodyPr wrap="square" rtlCol="0">
            <a:spAutoFit/>
          </a:bodyPr>
          <a:lstStyle/>
          <a:p>
            <a:pPr>
              <a:lnSpc>
                <a:spcPct val="135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第四十四条</a:t>
            </a:r>
            <a:r>
              <a:rPr lang="en-US" altLang="zh-CN" sz="1300" b="1" dirty="0">
                <a:solidFill>
                  <a:srgbClr val="E20000"/>
                </a:solidFill>
                <a:cs typeface="+mn-ea"/>
                <a:sym typeface="+mn-lt"/>
              </a:rPr>
              <a:t>】</a:t>
            </a:r>
            <a:r>
              <a:rPr lang="zh-CN" altLang="en-US" sz="1200" dirty="0">
                <a:cs typeface="+mn-ea"/>
                <a:sym typeface="+mn-lt"/>
              </a:rPr>
              <a:t>中国人民解放军和中国人民武装警察部队党员教育管理工作规定，由中央军事委员会根据本条例制定。</a:t>
            </a:r>
            <a:endParaRPr lang="zh-CN" altLang="en-US" sz="1200" dirty="0">
              <a:cs typeface="+mn-ea"/>
              <a:sym typeface="+mn-lt"/>
            </a:endParaRPr>
          </a:p>
        </p:txBody>
      </p:sp>
      <p:sp>
        <p:nvSpPr>
          <p:cNvPr id="42" name="文本框 41"/>
          <p:cNvSpPr txBox="1"/>
          <p:nvPr/>
        </p:nvSpPr>
        <p:spPr>
          <a:xfrm>
            <a:off x="1790763" y="2859782"/>
            <a:ext cx="5767295" cy="295658"/>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第四十五条</a:t>
            </a:r>
            <a:r>
              <a:rPr lang="en-US" altLang="zh-CN" sz="1300" b="1" dirty="0">
                <a:solidFill>
                  <a:srgbClr val="E20000"/>
                </a:solidFill>
                <a:cs typeface="+mn-ea"/>
                <a:sym typeface="+mn-lt"/>
              </a:rPr>
              <a:t>】</a:t>
            </a:r>
            <a:r>
              <a:rPr lang="zh-CN" altLang="en-US" sz="1200" dirty="0">
                <a:cs typeface="+mn-ea"/>
                <a:sym typeface="+mn-lt"/>
              </a:rPr>
              <a:t>本条例由中央组织部负责解释。</a:t>
            </a:r>
            <a:endParaRPr lang="zh-CN" altLang="en-US" sz="1200" b="1" dirty="0">
              <a:cs typeface="+mn-ea"/>
              <a:sym typeface="+mn-lt"/>
            </a:endParaRPr>
          </a:p>
        </p:txBody>
      </p:sp>
      <p:cxnSp>
        <p:nvCxnSpPr>
          <p:cNvPr id="43" name="直接连接符 42"/>
          <p:cNvCxnSpPr/>
          <p:nvPr/>
        </p:nvCxnSpPr>
        <p:spPr>
          <a:xfrm>
            <a:off x="1907704" y="2715766"/>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
        <p:nvSpPr>
          <p:cNvPr id="11" name="文本框 5"/>
          <p:cNvSpPr txBox="1"/>
          <p:nvPr/>
        </p:nvSpPr>
        <p:spPr>
          <a:xfrm>
            <a:off x="1115616" y="195755"/>
            <a:ext cx="367240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附    则</a:t>
            </a:r>
            <a:endParaRPr lang="zh-CN" altLang="en-US" sz="2000" b="1" dirty="0">
              <a:solidFill>
                <a:srgbClr val="E20000"/>
              </a:solidFill>
              <a:cs typeface="+mn-ea"/>
              <a:sym typeface="+mn-lt"/>
            </a:endParaRPr>
          </a:p>
        </p:txBody>
      </p:sp>
      <p:sp>
        <p:nvSpPr>
          <p:cNvPr id="12" name="文本框 11"/>
          <p:cNvSpPr txBox="1"/>
          <p:nvPr/>
        </p:nvSpPr>
        <p:spPr>
          <a:xfrm>
            <a:off x="1783261" y="3523063"/>
            <a:ext cx="5767295" cy="295658"/>
          </a:xfrm>
          <a:prstGeom prst="rect">
            <a:avLst/>
          </a:prstGeom>
          <a:noFill/>
        </p:spPr>
        <p:txBody>
          <a:bodyPr wrap="square" rtlCol="0">
            <a:spAutoFit/>
          </a:bodyPr>
          <a:lstStyle/>
          <a:p>
            <a:pPr>
              <a:lnSpc>
                <a:spcPct val="110000"/>
              </a:lnSpc>
              <a:defRPr/>
            </a:pPr>
            <a:r>
              <a:rPr lang="en-US" altLang="zh-CN" sz="1300" b="1" dirty="0">
                <a:solidFill>
                  <a:srgbClr val="E20000"/>
                </a:solidFill>
                <a:cs typeface="+mn-ea"/>
                <a:sym typeface="+mn-lt"/>
              </a:rPr>
              <a:t>【</a:t>
            </a:r>
            <a:r>
              <a:rPr lang="zh-CN" altLang="en-US" sz="1300" b="1" dirty="0">
                <a:solidFill>
                  <a:srgbClr val="E20000"/>
                </a:solidFill>
                <a:cs typeface="+mn-ea"/>
                <a:sym typeface="+mn-lt"/>
              </a:rPr>
              <a:t>第四十六条</a:t>
            </a:r>
            <a:r>
              <a:rPr lang="en-US" altLang="zh-CN" sz="1300" b="1" dirty="0">
                <a:solidFill>
                  <a:srgbClr val="E20000"/>
                </a:solidFill>
                <a:cs typeface="+mn-ea"/>
                <a:sym typeface="+mn-lt"/>
              </a:rPr>
              <a:t>】</a:t>
            </a:r>
            <a:r>
              <a:rPr lang="zh-CN" altLang="en-US" sz="1200" dirty="0">
                <a:cs typeface="+mn-ea"/>
                <a:sym typeface="+mn-lt"/>
              </a:rPr>
              <a:t>本条例自</a:t>
            </a:r>
            <a:r>
              <a:rPr lang="en-US" altLang="zh-CN" sz="1200" dirty="0">
                <a:cs typeface="+mn-ea"/>
                <a:sym typeface="+mn-lt"/>
              </a:rPr>
              <a:t>2019</a:t>
            </a:r>
            <a:r>
              <a:rPr lang="zh-CN" altLang="en-US" sz="1200" dirty="0">
                <a:cs typeface="+mn-ea"/>
                <a:sym typeface="+mn-lt"/>
              </a:rPr>
              <a:t>年</a:t>
            </a:r>
            <a:r>
              <a:rPr lang="en-US" altLang="zh-CN" sz="1200" dirty="0">
                <a:cs typeface="+mn-ea"/>
                <a:sym typeface="+mn-lt"/>
              </a:rPr>
              <a:t>5</a:t>
            </a:r>
            <a:r>
              <a:rPr lang="zh-CN" altLang="en-US" sz="1200" dirty="0">
                <a:cs typeface="+mn-ea"/>
                <a:sym typeface="+mn-lt"/>
              </a:rPr>
              <a:t>月</a:t>
            </a:r>
            <a:r>
              <a:rPr lang="en-US" altLang="zh-CN" sz="1200" dirty="0">
                <a:cs typeface="+mn-ea"/>
                <a:sym typeface="+mn-lt"/>
              </a:rPr>
              <a:t>6</a:t>
            </a:r>
            <a:r>
              <a:rPr lang="zh-CN" altLang="en-US" sz="1200" dirty="0">
                <a:cs typeface="+mn-ea"/>
                <a:sym typeface="+mn-lt"/>
              </a:rPr>
              <a:t>日起施行。</a:t>
            </a:r>
            <a:endParaRPr lang="zh-CN" altLang="en-US" sz="1200" b="1" dirty="0">
              <a:cs typeface="+mn-ea"/>
              <a:sym typeface="+mn-lt"/>
            </a:endParaRPr>
          </a:p>
        </p:txBody>
      </p:sp>
      <p:cxnSp>
        <p:nvCxnSpPr>
          <p:cNvPr id="13" name="直接连接符 12"/>
          <p:cNvCxnSpPr/>
          <p:nvPr/>
        </p:nvCxnSpPr>
        <p:spPr>
          <a:xfrm>
            <a:off x="1900202" y="3379047"/>
            <a:ext cx="5472608" cy="0"/>
          </a:xfrm>
          <a:prstGeom prst="line">
            <a:avLst/>
          </a:prstGeom>
          <a:ln w="9525">
            <a:solidFill>
              <a:srgbClr val="E2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lide(fromTop)">
                                      <p:cBhvr>
                                        <p:cTn id="7" dur="500"/>
                                        <p:tgtEl>
                                          <p:spTgt spid="3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barn(outVertical)">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heel(1)">
                                      <p:cBhvr>
                                        <p:cTn id="15" dur="1000"/>
                                        <p:tgtEl>
                                          <p:spTgt spid="36"/>
                                        </p:tgtEl>
                                      </p:cBhvr>
                                    </p:animEffect>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randombar(horizontal)">
                                      <p:cBhvr>
                                        <p:cTn id="19" dur="500"/>
                                        <p:tgtEl>
                                          <p:spTgt spid="41"/>
                                        </p:tgtEl>
                                      </p:cBhvr>
                                    </p:animEffect>
                                  </p:childTnLst>
                                </p:cTn>
                              </p:par>
                            </p:childTnLst>
                          </p:cTn>
                        </p:par>
                        <p:par>
                          <p:cTn id="20" fill="hold">
                            <p:stCondLst>
                              <p:cond delay="2500"/>
                            </p:stCondLst>
                            <p:childTnLst>
                              <p:par>
                                <p:cTn id="21" presetID="16" presetClass="entr" presetSubtype="37"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barn(outVertical)">
                                      <p:cBhvr>
                                        <p:cTn id="23" dur="500"/>
                                        <p:tgtEl>
                                          <p:spTgt spid="43"/>
                                        </p:tgtEl>
                                      </p:cBhvr>
                                    </p:animEffect>
                                  </p:childTnLst>
                                </p:cTn>
                              </p:par>
                            </p:childTnLst>
                          </p:cTn>
                        </p:par>
                        <p:par>
                          <p:cTn id="24" fill="hold">
                            <p:stCondLst>
                              <p:cond delay="3000"/>
                            </p:stCondLst>
                            <p:childTnLst>
                              <p:par>
                                <p:cTn id="25" presetID="14" presetClass="entr" presetSubtype="1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randombar(horizontal)">
                                      <p:cBhvr>
                                        <p:cTn id="27" dur="500"/>
                                        <p:tgtEl>
                                          <p:spTgt spid="42"/>
                                        </p:tgtEl>
                                      </p:cBhvr>
                                    </p:animEffect>
                                  </p:childTnLst>
                                </p:cTn>
                              </p:par>
                            </p:childTnLst>
                          </p:cTn>
                        </p:par>
                        <p:par>
                          <p:cTn id="28" fill="hold">
                            <p:stCondLst>
                              <p:cond delay="3500"/>
                            </p:stCondLst>
                            <p:childTnLst>
                              <p:par>
                                <p:cTn id="29" presetID="16" presetClass="entr" presetSubtype="37"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par>
                          <p:cTn id="32" fill="hold">
                            <p:stCondLst>
                              <p:cond delay="4000"/>
                            </p:stCondLst>
                            <p:childTnLst>
                              <p:par>
                                <p:cTn id="33" presetID="14" presetClass="entr" presetSubtype="1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p:bldP spid="41" grpId="0"/>
      <p:bldP spid="42"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grpSp>
        <p:nvGrpSpPr>
          <p:cNvPr id="5" name="组合 4"/>
          <p:cNvGrpSpPr/>
          <p:nvPr/>
        </p:nvGrpSpPr>
        <p:grpSpPr>
          <a:xfrm>
            <a:off x="1043573" y="819667"/>
            <a:ext cx="2304256" cy="421138"/>
            <a:chOff x="4012647" y="1224685"/>
            <a:chExt cx="2277624" cy="421138"/>
          </a:xfrm>
        </p:grpSpPr>
        <p:sp>
          <p:nvSpPr>
            <p:cNvPr id="6" name="圆角矩形 5"/>
            <p:cNvSpPr/>
            <p:nvPr/>
          </p:nvSpPr>
          <p:spPr>
            <a:xfrm>
              <a:off x="4079087" y="1224685"/>
              <a:ext cx="2211184"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12647" y="1255946"/>
              <a:ext cx="2277624"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基本概述</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3184" y="819667"/>
            <a:ext cx="453998" cy="408772"/>
          </a:xfrm>
          <a:prstGeom prst="rect">
            <a:avLst/>
          </a:prstGeom>
        </p:spPr>
      </p:pic>
      <p:pic>
        <p:nvPicPr>
          <p:cNvPr id="9" name="图片 8" descr="C:\Users\asus\Desktop\主动型学习操作化定义\1.jpg1"/>
          <p:cNvPicPr>
            <a:picLocks noChangeAspect="1"/>
          </p:cNvPicPr>
          <p:nvPr/>
        </p:nvPicPr>
        <p:blipFill rotWithShape="1">
          <a:blip r:embed="rId2"/>
          <a:srcRect l="-1337" r="26416"/>
          <a:stretch>
            <a:fillRect/>
          </a:stretch>
        </p:blipFill>
        <p:spPr>
          <a:xfrm>
            <a:off x="631473" y="1779662"/>
            <a:ext cx="2903714" cy="1937857"/>
          </a:xfrm>
          <a:prstGeom prst="rect">
            <a:avLst/>
          </a:prstGeom>
        </p:spPr>
      </p:pic>
      <p:sp>
        <p:nvSpPr>
          <p:cNvPr id="10" name="矩形 9"/>
          <p:cNvSpPr/>
          <p:nvPr/>
        </p:nvSpPr>
        <p:spPr>
          <a:xfrm>
            <a:off x="5202100" y="1821936"/>
            <a:ext cx="3618372" cy="340991"/>
          </a:xfrm>
          <a:prstGeom prst="rect">
            <a:avLst/>
          </a:prstGeom>
        </p:spPr>
        <p:txBody>
          <a:bodyPr wrap="square" lIns="68580" tIns="34290" rIns="68580" bIns="34290">
            <a:spAutoFit/>
          </a:bodyPr>
          <a:lstStyle/>
          <a:p>
            <a:pPr>
              <a:lnSpc>
                <a:spcPct val="120000"/>
              </a:lnSpc>
            </a:pPr>
            <a:r>
              <a:rPr lang="en-US" altLang="zh-CN" sz="1600" b="1" dirty="0">
                <a:cs typeface="+mn-ea"/>
                <a:sym typeface="+mn-lt"/>
              </a:rPr>
              <a:t>《</a:t>
            </a:r>
            <a:r>
              <a:rPr lang="zh-CN" altLang="en-US" sz="1600" b="1" dirty="0">
                <a:cs typeface="+mn-ea"/>
                <a:sym typeface="+mn-lt"/>
              </a:rPr>
              <a:t>中国共产党党员教育管理工作条例</a:t>
            </a:r>
            <a:r>
              <a:rPr lang="en-US" altLang="zh-CN" sz="1600" b="1" dirty="0">
                <a:cs typeface="+mn-ea"/>
                <a:sym typeface="+mn-lt"/>
              </a:rPr>
              <a:t>》</a:t>
            </a:r>
            <a:endParaRPr lang="en-US" altLang="zh-CN" sz="1600" b="1" dirty="0">
              <a:cs typeface="+mn-ea"/>
              <a:sym typeface="+mn-lt"/>
            </a:endParaRPr>
          </a:p>
        </p:txBody>
      </p:sp>
      <p:grpSp>
        <p:nvGrpSpPr>
          <p:cNvPr id="11" name="组合 10"/>
          <p:cNvGrpSpPr/>
          <p:nvPr/>
        </p:nvGrpSpPr>
        <p:grpSpPr>
          <a:xfrm>
            <a:off x="3952348" y="1827001"/>
            <a:ext cx="1162417" cy="344047"/>
            <a:chOff x="1228724" y="1262144"/>
            <a:chExt cx="1012466" cy="344047"/>
          </a:xfrm>
        </p:grpSpPr>
        <p:sp>
          <p:nvSpPr>
            <p:cNvPr id="12" name="圆角矩形 11"/>
            <p:cNvSpPr/>
            <p:nvPr/>
          </p:nvSpPr>
          <p:spPr>
            <a:xfrm>
              <a:off x="1228724" y="1262144"/>
              <a:ext cx="983462" cy="344047"/>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1373745" y="1276431"/>
              <a:ext cx="867445" cy="315471"/>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r>
                <a:rPr lang="zh-CN" altLang="en-US" sz="1600" dirty="0">
                  <a:solidFill>
                    <a:schemeClr val="bg1"/>
                  </a:solidFill>
                  <a:cs typeface="+mn-ea"/>
                  <a:sym typeface="+mn-lt"/>
                </a:rPr>
                <a:t>中文名</a:t>
              </a:r>
              <a:endParaRPr lang="zh-CN" altLang="en-US" sz="1600" dirty="0">
                <a:solidFill>
                  <a:schemeClr val="bg1"/>
                </a:solidFill>
                <a:cs typeface="+mn-ea"/>
                <a:sym typeface="+mn-lt"/>
              </a:endParaRPr>
            </a:p>
          </p:txBody>
        </p:sp>
      </p:grpSp>
      <p:sp>
        <p:nvSpPr>
          <p:cNvPr id="14" name="矩形 13"/>
          <p:cNvSpPr/>
          <p:nvPr/>
        </p:nvSpPr>
        <p:spPr>
          <a:xfrm>
            <a:off x="5292080" y="2342796"/>
            <a:ext cx="1656184" cy="340991"/>
          </a:xfrm>
          <a:prstGeom prst="rect">
            <a:avLst/>
          </a:prstGeom>
        </p:spPr>
        <p:txBody>
          <a:bodyPr wrap="square" lIns="68580" tIns="34290" rIns="68580" bIns="34290">
            <a:spAutoFit/>
          </a:bodyPr>
          <a:lstStyle/>
          <a:p>
            <a:pPr>
              <a:lnSpc>
                <a:spcPct val="120000"/>
              </a:lnSpc>
            </a:pPr>
            <a:r>
              <a:rPr lang="zh-CN" altLang="en-US" sz="1600" b="1" dirty="0">
                <a:cs typeface="+mn-ea"/>
                <a:sym typeface="+mn-lt"/>
              </a:rPr>
              <a:t>中共中央政治局</a:t>
            </a:r>
            <a:endParaRPr lang="en-US" altLang="zh-CN" sz="1600" b="1" dirty="0">
              <a:cs typeface="+mn-ea"/>
              <a:sym typeface="+mn-lt"/>
            </a:endParaRPr>
          </a:p>
        </p:txBody>
      </p:sp>
      <p:grpSp>
        <p:nvGrpSpPr>
          <p:cNvPr id="15" name="组合 14"/>
          <p:cNvGrpSpPr/>
          <p:nvPr/>
        </p:nvGrpSpPr>
        <p:grpSpPr>
          <a:xfrm>
            <a:off x="3940515" y="2342796"/>
            <a:ext cx="1129117" cy="344047"/>
            <a:chOff x="1228724" y="1262144"/>
            <a:chExt cx="983462" cy="344047"/>
          </a:xfrm>
        </p:grpSpPr>
        <p:sp>
          <p:nvSpPr>
            <p:cNvPr id="17" name="圆角矩形 16"/>
            <p:cNvSpPr/>
            <p:nvPr/>
          </p:nvSpPr>
          <p:spPr>
            <a:xfrm>
              <a:off x="1228724" y="1262144"/>
              <a:ext cx="983462" cy="344047"/>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1322403" y="1274262"/>
              <a:ext cx="867445" cy="315471"/>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r>
                <a:rPr lang="zh-CN" altLang="en-US" sz="1600" dirty="0">
                  <a:solidFill>
                    <a:schemeClr val="bg1"/>
                  </a:solidFill>
                  <a:cs typeface="+mn-ea"/>
                  <a:sym typeface="+mn-lt"/>
                </a:rPr>
                <a:t>审议机构</a:t>
              </a:r>
              <a:endParaRPr lang="zh-CN" altLang="en-US" sz="1600" dirty="0">
                <a:solidFill>
                  <a:schemeClr val="bg1"/>
                </a:solidFill>
                <a:cs typeface="+mn-ea"/>
                <a:sym typeface="+mn-lt"/>
              </a:endParaRPr>
            </a:p>
          </p:txBody>
        </p:sp>
      </p:grpSp>
      <p:sp>
        <p:nvSpPr>
          <p:cNvPr id="19" name="矩形 18"/>
          <p:cNvSpPr/>
          <p:nvPr/>
        </p:nvSpPr>
        <p:spPr>
          <a:xfrm>
            <a:off x="5299650" y="2831137"/>
            <a:ext cx="2152670" cy="340991"/>
          </a:xfrm>
          <a:prstGeom prst="rect">
            <a:avLst/>
          </a:prstGeom>
        </p:spPr>
        <p:txBody>
          <a:bodyPr wrap="square" lIns="68580" tIns="34290" rIns="68580" bIns="34290">
            <a:spAutoFit/>
          </a:bodyPr>
          <a:lstStyle/>
          <a:p>
            <a:pPr>
              <a:lnSpc>
                <a:spcPct val="120000"/>
              </a:lnSpc>
            </a:pPr>
            <a:r>
              <a:rPr lang="en-US" altLang="zh-CN" sz="1600" b="1" dirty="0">
                <a:cs typeface="+mn-ea"/>
                <a:sym typeface="+mn-lt"/>
              </a:rPr>
              <a:t>2019</a:t>
            </a:r>
            <a:r>
              <a:rPr lang="zh-CN" altLang="en-US" sz="1600" b="1" dirty="0">
                <a:cs typeface="+mn-ea"/>
                <a:sym typeface="+mn-lt"/>
              </a:rPr>
              <a:t>年</a:t>
            </a:r>
            <a:r>
              <a:rPr lang="en-US" altLang="zh-CN" sz="1600" b="1" dirty="0">
                <a:cs typeface="+mn-ea"/>
                <a:sym typeface="+mn-lt"/>
              </a:rPr>
              <a:t>3</a:t>
            </a:r>
            <a:r>
              <a:rPr lang="zh-CN" altLang="en-US" sz="1600" b="1" dirty="0">
                <a:cs typeface="+mn-ea"/>
                <a:sym typeface="+mn-lt"/>
              </a:rPr>
              <a:t>月</a:t>
            </a:r>
            <a:r>
              <a:rPr lang="en-US" altLang="zh-CN" sz="1600" b="1" dirty="0">
                <a:cs typeface="+mn-ea"/>
                <a:sym typeface="+mn-lt"/>
              </a:rPr>
              <a:t>29</a:t>
            </a:r>
            <a:r>
              <a:rPr lang="zh-CN" altLang="en-US" sz="1600" b="1" dirty="0">
                <a:cs typeface="+mn-ea"/>
                <a:sym typeface="+mn-lt"/>
              </a:rPr>
              <a:t>日</a:t>
            </a:r>
            <a:endParaRPr lang="en-US" altLang="zh-CN" sz="1600" b="1" dirty="0">
              <a:cs typeface="+mn-ea"/>
              <a:sym typeface="+mn-lt"/>
            </a:endParaRPr>
          </a:p>
        </p:txBody>
      </p:sp>
      <p:grpSp>
        <p:nvGrpSpPr>
          <p:cNvPr id="20" name="组合 19"/>
          <p:cNvGrpSpPr/>
          <p:nvPr/>
        </p:nvGrpSpPr>
        <p:grpSpPr>
          <a:xfrm>
            <a:off x="3948085" y="2831137"/>
            <a:ext cx="1129117" cy="344047"/>
            <a:chOff x="1228724" y="1262144"/>
            <a:chExt cx="983462" cy="344047"/>
          </a:xfrm>
        </p:grpSpPr>
        <p:sp>
          <p:nvSpPr>
            <p:cNvPr id="22" name="圆角矩形 21"/>
            <p:cNvSpPr/>
            <p:nvPr/>
          </p:nvSpPr>
          <p:spPr>
            <a:xfrm>
              <a:off x="1228724" y="1262144"/>
              <a:ext cx="983462" cy="344047"/>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文本框 22"/>
            <p:cNvSpPr txBox="1"/>
            <p:nvPr/>
          </p:nvSpPr>
          <p:spPr>
            <a:xfrm>
              <a:off x="1322403" y="1274262"/>
              <a:ext cx="867445" cy="315471"/>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r>
                <a:rPr lang="zh-CN" altLang="en-US" sz="1600" dirty="0">
                  <a:solidFill>
                    <a:schemeClr val="bg1"/>
                  </a:solidFill>
                  <a:cs typeface="+mn-ea"/>
                  <a:sym typeface="+mn-lt"/>
                </a:rPr>
                <a:t>审议时间</a:t>
              </a:r>
              <a:endParaRPr lang="zh-CN" altLang="en-US" sz="1600" dirty="0">
                <a:solidFill>
                  <a:schemeClr val="bg1"/>
                </a:solidFill>
                <a:cs typeface="+mn-ea"/>
                <a:sym typeface="+mn-lt"/>
              </a:endParaRPr>
            </a:p>
          </p:txBody>
        </p:sp>
      </p:grpSp>
      <p:sp>
        <p:nvSpPr>
          <p:cNvPr id="24" name="矩形 23"/>
          <p:cNvSpPr/>
          <p:nvPr/>
        </p:nvSpPr>
        <p:spPr>
          <a:xfrm>
            <a:off x="5292080" y="3334104"/>
            <a:ext cx="1720622" cy="340991"/>
          </a:xfrm>
          <a:prstGeom prst="rect">
            <a:avLst/>
          </a:prstGeom>
        </p:spPr>
        <p:txBody>
          <a:bodyPr wrap="square" lIns="68580" tIns="34290" rIns="68580" bIns="34290">
            <a:spAutoFit/>
          </a:bodyPr>
          <a:lstStyle/>
          <a:p>
            <a:pPr>
              <a:lnSpc>
                <a:spcPct val="120000"/>
              </a:lnSpc>
            </a:pPr>
            <a:r>
              <a:rPr lang="en-US" altLang="zh-CN" sz="1600" b="1" dirty="0">
                <a:cs typeface="+mn-ea"/>
                <a:sym typeface="+mn-lt"/>
              </a:rPr>
              <a:t>2019</a:t>
            </a:r>
            <a:r>
              <a:rPr lang="zh-CN" altLang="en-US" sz="1600" b="1" dirty="0">
                <a:cs typeface="+mn-ea"/>
                <a:sym typeface="+mn-lt"/>
              </a:rPr>
              <a:t>年</a:t>
            </a:r>
            <a:r>
              <a:rPr lang="en-US" altLang="zh-CN" sz="1600" b="1" dirty="0">
                <a:cs typeface="+mn-ea"/>
                <a:sym typeface="+mn-lt"/>
              </a:rPr>
              <a:t>5</a:t>
            </a:r>
            <a:r>
              <a:rPr lang="zh-CN" altLang="en-US" sz="1600" b="1" dirty="0">
                <a:cs typeface="+mn-ea"/>
                <a:sym typeface="+mn-lt"/>
              </a:rPr>
              <a:t>月</a:t>
            </a:r>
            <a:r>
              <a:rPr lang="en-US" altLang="zh-CN" sz="1600" b="1" dirty="0">
                <a:cs typeface="+mn-ea"/>
                <a:sym typeface="+mn-lt"/>
              </a:rPr>
              <a:t>6</a:t>
            </a:r>
            <a:r>
              <a:rPr lang="zh-CN" altLang="en-US" sz="1600" b="1" dirty="0">
                <a:cs typeface="+mn-ea"/>
                <a:sym typeface="+mn-lt"/>
              </a:rPr>
              <a:t>日</a:t>
            </a:r>
            <a:endParaRPr lang="en-US" altLang="zh-CN" sz="1600" b="1" dirty="0">
              <a:cs typeface="+mn-ea"/>
              <a:sym typeface="+mn-lt"/>
            </a:endParaRPr>
          </a:p>
        </p:txBody>
      </p:sp>
      <p:grpSp>
        <p:nvGrpSpPr>
          <p:cNvPr id="25" name="组合 24"/>
          <p:cNvGrpSpPr/>
          <p:nvPr/>
        </p:nvGrpSpPr>
        <p:grpSpPr>
          <a:xfrm>
            <a:off x="3952348" y="3334104"/>
            <a:ext cx="1129117" cy="344047"/>
            <a:chOff x="1228724" y="1262144"/>
            <a:chExt cx="983462" cy="344047"/>
          </a:xfrm>
        </p:grpSpPr>
        <p:sp>
          <p:nvSpPr>
            <p:cNvPr id="26" name="圆角矩形 25"/>
            <p:cNvSpPr/>
            <p:nvPr/>
          </p:nvSpPr>
          <p:spPr>
            <a:xfrm>
              <a:off x="1228724" y="1262144"/>
              <a:ext cx="983462" cy="344047"/>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1330135" y="1271656"/>
              <a:ext cx="867445" cy="315471"/>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r>
                <a:rPr lang="zh-CN" altLang="en-US" sz="1600" dirty="0">
                  <a:solidFill>
                    <a:schemeClr val="bg1"/>
                  </a:solidFill>
                  <a:cs typeface="+mn-ea"/>
                  <a:sym typeface="+mn-lt"/>
                </a:rPr>
                <a:t>实施时间</a:t>
              </a:r>
              <a:endParaRPr lang="zh-CN" altLang="en-US" sz="1600" dirty="0">
                <a:solidFill>
                  <a:schemeClr val="bg1"/>
                </a:solidFill>
                <a:cs typeface="+mn-ea"/>
                <a:sym typeface="+mn-lt"/>
              </a:endParaRPr>
            </a:p>
          </p:txBody>
        </p:sp>
      </p:grpSp>
      <p:sp>
        <p:nvSpPr>
          <p:cNvPr id="32" name="矩形 31"/>
          <p:cNvSpPr/>
          <p:nvPr/>
        </p:nvSpPr>
        <p:spPr>
          <a:xfrm>
            <a:off x="967296" y="4005120"/>
            <a:ext cx="7198879" cy="619978"/>
          </a:xfrm>
          <a:prstGeom prst="rect">
            <a:avLst/>
          </a:prstGeom>
        </p:spPr>
        <p:txBody>
          <a:bodyPr wrap="square" lIns="68580" tIns="34290" rIns="68580" bIns="34290">
            <a:spAutoFit/>
          </a:bodyPr>
          <a:lstStyle/>
          <a:p>
            <a:pPr>
              <a:lnSpc>
                <a:spcPct val="125000"/>
              </a:lnSpc>
              <a:buClr>
                <a:srgbClr val="E20000"/>
              </a:buClr>
            </a:pPr>
            <a:r>
              <a:rPr lang="en-US" altLang="zh-CN" sz="1500" dirty="0">
                <a:solidFill>
                  <a:srgbClr val="E20000"/>
                </a:solidFill>
                <a:cs typeface="+mn-ea"/>
                <a:sym typeface="+mn-lt"/>
              </a:rPr>
              <a:t>         《</a:t>
            </a:r>
            <a:r>
              <a:rPr lang="zh-CN" altLang="en-US" sz="1500" dirty="0">
                <a:solidFill>
                  <a:srgbClr val="E20000"/>
                </a:solidFill>
                <a:cs typeface="+mn-ea"/>
                <a:sym typeface="+mn-lt"/>
              </a:rPr>
              <a:t>条例</a:t>
            </a:r>
            <a:r>
              <a:rPr lang="en-US" altLang="zh-CN" sz="1500" dirty="0">
                <a:solidFill>
                  <a:srgbClr val="E20000"/>
                </a:solidFill>
                <a:cs typeface="+mn-ea"/>
                <a:sym typeface="+mn-lt"/>
              </a:rPr>
              <a:t>》</a:t>
            </a:r>
            <a:r>
              <a:rPr lang="zh-CN" altLang="en-US" sz="1500" dirty="0">
                <a:solidFill>
                  <a:srgbClr val="E20000"/>
                </a:solidFill>
                <a:cs typeface="+mn-ea"/>
                <a:sym typeface="+mn-lt"/>
              </a:rPr>
              <a:t>是为了加强党员教育管理工作，激发党组织的生机活力，建设一支信念坚定、政治可靠、素质优良、纪律严明、作用突出的党员队伍而制定的法规。</a:t>
            </a:r>
            <a:endParaRPr lang="zh-CN" altLang="en-US" sz="1500" dirty="0">
              <a:solidFill>
                <a:srgbClr val="E20000"/>
              </a:solidFill>
              <a:cs typeface="+mn-ea"/>
              <a:sym typeface="+mn-lt"/>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par>
                          <p:cTn id="18" fill="hold">
                            <p:stCondLst>
                              <p:cond delay="1500"/>
                            </p:stCondLst>
                            <p:childTnLst>
                              <p:par>
                                <p:cTn id="19" presetID="47"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4" presetClass="entr" presetSubtype="1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par>
                          <p:cTn id="38" fill="hold">
                            <p:stCondLst>
                              <p:cond delay="3500"/>
                            </p:stCondLst>
                            <p:childTnLst>
                              <p:par>
                                <p:cTn id="39" presetID="47"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anim calcmode="lin" valueType="num">
                                      <p:cBhvr>
                                        <p:cTn id="42" dur="500" fill="hold"/>
                                        <p:tgtEl>
                                          <p:spTgt spid="20"/>
                                        </p:tgtEl>
                                        <p:attrNameLst>
                                          <p:attrName>ppt_x</p:attrName>
                                        </p:attrNameLst>
                                      </p:cBhvr>
                                      <p:tavLst>
                                        <p:tav tm="0">
                                          <p:val>
                                            <p:strVal val="#ppt_x"/>
                                          </p:val>
                                        </p:tav>
                                        <p:tav tm="100000">
                                          <p:val>
                                            <p:strVal val="#ppt_x"/>
                                          </p:val>
                                        </p:tav>
                                      </p:tavLst>
                                    </p:anim>
                                    <p:anim calcmode="lin" valueType="num">
                                      <p:cBhvr>
                                        <p:cTn id="43" dur="500" fill="hold"/>
                                        <p:tgtEl>
                                          <p:spTgt spid="20"/>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14" presetClass="entr" presetSubtype="1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par>
                          <p:cTn id="48" fill="hold">
                            <p:stCondLst>
                              <p:cond delay="4500"/>
                            </p:stCondLst>
                            <p:childTnLst>
                              <p:par>
                                <p:cTn id="49" presetID="47" presetClass="entr" presetSubtype="0"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anim calcmode="lin" valueType="num">
                                      <p:cBhvr>
                                        <p:cTn id="52" dur="500" fill="hold"/>
                                        <p:tgtEl>
                                          <p:spTgt spid="25"/>
                                        </p:tgtEl>
                                        <p:attrNameLst>
                                          <p:attrName>ppt_x</p:attrName>
                                        </p:attrNameLst>
                                      </p:cBhvr>
                                      <p:tavLst>
                                        <p:tav tm="0">
                                          <p:val>
                                            <p:strVal val="#ppt_x"/>
                                          </p:val>
                                        </p:tav>
                                        <p:tav tm="100000">
                                          <p:val>
                                            <p:strVal val="#ppt_x"/>
                                          </p:val>
                                        </p:tav>
                                      </p:tavLst>
                                    </p:anim>
                                    <p:anim calcmode="lin" valueType="num">
                                      <p:cBhvr>
                                        <p:cTn id="53" dur="5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14" presetClass="entr" presetSubtype="1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randombar(horizontal)">
                                      <p:cBhvr>
                                        <p:cTn id="57" dur="500"/>
                                        <p:tgtEl>
                                          <p:spTgt spid="24"/>
                                        </p:tgtEl>
                                      </p:cBhvr>
                                    </p:animEffect>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9" grpId="0"/>
      <p:bldP spid="24"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1"/>
          <p:cNvSpPr txBox="1"/>
          <p:nvPr/>
        </p:nvSpPr>
        <p:spPr>
          <a:xfrm>
            <a:off x="2843808" y="1613795"/>
            <a:ext cx="6099329" cy="1837619"/>
          </a:xfrm>
          <a:prstGeom prst="rect">
            <a:avLst/>
          </a:prstGeom>
          <a:noFill/>
        </p:spPr>
        <p:txBody>
          <a:bodyPr wrap="square" lIns="68580" tIns="34290" rIns="68580" bIns="34290" rtlCol="0">
            <a:spAutoFit/>
          </a:bodyPr>
          <a:lstStyle/>
          <a:p>
            <a:pPr algn="ctr">
              <a:lnSpc>
                <a:spcPct val="120000"/>
              </a:lnSpc>
            </a:pPr>
            <a:r>
              <a:rPr lang="en-US" altLang="zh-CN" sz="5000" b="1" dirty="0">
                <a:solidFill>
                  <a:srgbClr val="E20000"/>
                </a:solidFill>
                <a:cs typeface="+mn-ea"/>
                <a:sym typeface="+mn-lt"/>
              </a:rPr>
              <a:t>《</a:t>
            </a:r>
            <a:r>
              <a:rPr lang="zh-CN" altLang="en-US" sz="5000" b="1" dirty="0">
                <a:solidFill>
                  <a:srgbClr val="E20000"/>
                </a:solidFill>
                <a:cs typeface="+mn-ea"/>
                <a:sym typeface="+mn-lt"/>
              </a:rPr>
              <a:t>教育管理工作条例</a:t>
            </a:r>
            <a:r>
              <a:rPr lang="en-US" altLang="zh-CN" sz="5000" b="1" dirty="0">
                <a:solidFill>
                  <a:srgbClr val="E20000"/>
                </a:solidFill>
                <a:cs typeface="+mn-ea"/>
                <a:sym typeface="+mn-lt"/>
              </a:rPr>
              <a:t>》</a:t>
            </a:r>
            <a:endParaRPr lang="en-US" altLang="zh-CN" sz="5000" b="1" dirty="0">
              <a:solidFill>
                <a:srgbClr val="E20000"/>
              </a:solidFill>
              <a:cs typeface="+mn-ea"/>
              <a:sym typeface="+mn-lt"/>
            </a:endParaRPr>
          </a:p>
          <a:p>
            <a:pPr algn="ctr">
              <a:lnSpc>
                <a:spcPct val="120000"/>
              </a:lnSpc>
            </a:pPr>
            <a:r>
              <a:rPr lang="zh-CN" altLang="en-US" sz="5000" b="1" dirty="0">
                <a:solidFill>
                  <a:srgbClr val="E20000"/>
                </a:solidFill>
                <a:cs typeface="+mn-ea"/>
                <a:sym typeface="+mn-lt"/>
              </a:rPr>
              <a:t>重点疑难解答</a:t>
            </a:r>
            <a:endParaRPr lang="zh-CN" altLang="en-US" sz="5000" b="1" dirty="0">
              <a:solidFill>
                <a:srgbClr val="E20000"/>
              </a:solidFill>
              <a:cs typeface="+mn-ea"/>
              <a:sym typeface="+mn-lt"/>
            </a:endParaRPr>
          </a:p>
        </p:txBody>
      </p:sp>
      <p:sp>
        <p:nvSpPr>
          <p:cNvPr id="18" name="矩形 17"/>
          <p:cNvSpPr/>
          <p:nvPr/>
        </p:nvSpPr>
        <p:spPr>
          <a:xfrm>
            <a:off x="0" y="0"/>
            <a:ext cx="2707481"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1"/>
          <p:cNvSpPr txBox="1"/>
          <p:nvPr/>
        </p:nvSpPr>
        <p:spPr>
          <a:xfrm>
            <a:off x="337190" y="2911929"/>
            <a:ext cx="2033097" cy="607859"/>
          </a:xfrm>
          <a:prstGeom prst="rect">
            <a:avLst/>
          </a:prstGeom>
          <a:noFill/>
        </p:spPr>
        <p:txBody>
          <a:bodyPr wrap="square" lIns="68580" tIns="34290" rIns="68580" bIns="34290" rtlCol="0">
            <a:spAutoFit/>
          </a:bodyPr>
          <a:lstStyle/>
          <a:p>
            <a:pPr algn="ctr"/>
            <a:r>
              <a:rPr lang="zh-CN" altLang="en-US" sz="3500" b="1" dirty="0">
                <a:solidFill>
                  <a:schemeClr val="bg1"/>
                </a:solidFill>
                <a:effectLst/>
                <a:cs typeface="+mn-ea"/>
                <a:sym typeface="+mn-lt"/>
              </a:rPr>
              <a:t>第三部分</a:t>
            </a:r>
            <a:endParaRPr lang="zh-CN" altLang="en-US" sz="3500" b="1" dirty="0">
              <a:solidFill>
                <a:schemeClr val="bg1"/>
              </a:solidFill>
              <a:effectLst/>
              <a:cs typeface="+mn-ea"/>
              <a:sym typeface="+mn-lt"/>
            </a:endParaRPr>
          </a:p>
        </p:txBody>
      </p:sp>
      <p:sp>
        <p:nvSpPr>
          <p:cNvPr id="7" name="Freeform 7"/>
          <p:cNvSpPr>
            <a:spLocks noEditPoints="1"/>
          </p:cNvSpPr>
          <p:nvPr/>
        </p:nvSpPr>
        <p:spPr bwMode="auto">
          <a:xfrm>
            <a:off x="683568" y="915566"/>
            <a:ext cx="1296144" cy="1310387"/>
          </a:xfrm>
          <a:custGeom>
            <a:avLst/>
            <a:gdLst>
              <a:gd name="T0" fmla="*/ 3378 w 3557"/>
              <a:gd name="T1" fmla="*/ 1304 h 3599"/>
              <a:gd name="T2" fmla="*/ 1740 w 3557"/>
              <a:gd name="T3" fmla="*/ 67 h 3599"/>
              <a:gd name="T4" fmla="*/ 2704 w 3557"/>
              <a:gd name="T5" fmla="*/ 2142 h 3599"/>
              <a:gd name="T6" fmla="*/ 1689 w 3557"/>
              <a:gd name="T7" fmla="*/ 1105 h 3599"/>
              <a:gd name="T8" fmla="*/ 2077 w 3557"/>
              <a:gd name="T9" fmla="*/ 680 h 3599"/>
              <a:gd name="T10" fmla="*/ 1811 w 3557"/>
              <a:gd name="T11" fmla="*/ 435 h 3599"/>
              <a:gd name="T12" fmla="*/ 1602 w 3557"/>
              <a:gd name="T13" fmla="*/ 624 h 3599"/>
              <a:gd name="T14" fmla="*/ 1209 w 3557"/>
              <a:gd name="T15" fmla="*/ 619 h 3599"/>
              <a:gd name="T16" fmla="*/ 408 w 3557"/>
              <a:gd name="T17" fmla="*/ 1432 h 3599"/>
              <a:gd name="T18" fmla="*/ 893 w 3557"/>
              <a:gd name="T19" fmla="*/ 1871 h 3599"/>
              <a:gd name="T20" fmla="*/ 1194 w 3557"/>
              <a:gd name="T21" fmla="*/ 1580 h 3599"/>
              <a:gd name="T22" fmla="*/ 2230 w 3557"/>
              <a:gd name="T23" fmla="*/ 2587 h 3599"/>
              <a:gd name="T24" fmla="*/ 551 w 3557"/>
              <a:gd name="T25" fmla="*/ 2214 h 3599"/>
              <a:gd name="T26" fmla="*/ 235 w 3557"/>
              <a:gd name="T27" fmla="*/ 2490 h 3599"/>
              <a:gd name="T28" fmla="*/ 475 w 3557"/>
              <a:gd name="T29" fmla="*/ 2771 h 3599"/>
              <a:gd name="T30" fmla="*/ 433 w 3557"/>
              <a:gd name="T31" fmla="*/ 2827 h 3599"/>
              <a:gd name="T32" fmla="*/ 275 w 3557"/>
              <a:gd name="T33" fmla="*/ 2868 h 3599"/>
              <a:gd name="T34" fmla="*/ 331 w 3557"/>
              <a:gd name="T35" fmla="*/ 3282 h 3599"/>
              <a:gd name="T36" fmla="*/ 638 w 3557"/>
              <a:gd name="T37" fmla="*/ 3021 h 3599"/>
              <a:gd name="T38" fmla="*/ 699 w 3557"/>
              <a:gd name="T39" fmla="*/ 2945 h 3599"/>
              <a:gd name="T40" fmla="*/ 2623 w 3557"/>
              <a:gd name="T41" fmla="*/ 3011 h 3599"/>
              <a:gd name="T42" fmla="*/ 2969 w 3557"/>
              <a:gd name="T43" fmla="*/ 3338 h 3599"/>
              <a:gd name="T44" fmla="*/ 3444 w 3557"/>
              <a:gd name="T45" fmla="*/ 2863 h 3599"/>
              <a:gd name="T46" fmla="*/ 3133 w 3557"/>
              <a:gd name="T47" fmla="*/ 2525 h 3599"/>
              <a:gd name="T48" fmla="*/ 3378 w 3557"/>
              <a:gd name="T49" fmla="*/ 1304 h 3599"/>
              <a:gd name="T50" fmla="*/ 3378 w 3557"/>
              <a:gd name="T51" fmla="*/ 1304 h 3599"/>
              <a:gd name="T52" fmla="*/ 3378 w 3557"/>
              <a:gd name="T53" fmla="*/ 1304 h 3599"/>
              <a:gd name="T54" fmla="*/ 3378 w 3557"/>
              <a:gd name="T55" fmla="*/ 1304 h 3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7" h="3599">
                <a:moveTo>
                  <a:pt x="3378" y="1304"/>
                </a:moveTo>
                <a:cubicBezTo>
                  <a:pt x="2988" y="0"/>
                  <a:pt x="1740" y="67"/>
                  <a:pt x="1740" y="67"/>
                </a:cubicBezTo>
                <a:cubicBezTo>
                  <a:pt x="3490" y="925"/>
                  <a:pt x="2704" y="2142"/>
                  <a:pt x="2704" y="2142"/>
                </a:cubicBezTo>
                <a:cubicBezTo>
                  <a:pt x="1689" y="1105"/>
                  <a:pt x="1689" y="1105"/>
                  <a:pt x="1689" y="1105"/>
                </a:cubicBezTo>
                <a:cubicBezTo>
                  <a:pt x="2077" y="680"/>
                  <a:pt x="2077" y="680"/>
                  <a:pt x="2077" y="680"/>
                </a:cubicBezTo>
                <a:cubicBezTo>
                  <a:pt x="1811" y="435"/>
                  <a:pt x="1811" y="435"/>
                  <a:pt x="1811" y="435"/>
                </a:cubicBezTo>
                <a:cubicBezTo>
                  <a:pt x="1602" y="624"/>
                  <a:pt x="1602" y="624"/>
                  <a:pt x="1602" y="624"/>
                </a:cubicBezTo>
                <a:cubicBezTo>
                  <a:pt x="1209" y="619"/>
                  <a:pt x="1209" y="619"/>
                  <a:pt x="1209" y="619"/>
                </a:cubicBezTo>
                <a:cubicBezTo>
                  <a:pt x="408" y="1432"/>
                  <a:pt x="408" y="1432"/>
                  <a:pt x="408" y="1432"/>
                </a:cubicBezTo>
                <a:cubicBezTo>
                  <a:pt x="893" y="1871"/>
                  <a:pt x="893" y="1871"/>
                  <a:pt x="893" y="1871"/>
                </a:cubicBezTo>
                <a:cubicBezTo>
                  <a:pt x="1194" y="1580"/>
                  <a:pt x="1194" y="1580"/>
                  <a:pt x="1194" y="1580"/>
                </a:cubicBezTo>
                <a:cubicBezTo>
                  <a:pt x="2230" y="2587"/>
                  <a:pt x="2230" y="2587"/>
                  <a:pt x="2230" y="2587"/>
                </a:cubicBezTo>
                <a:cubicBezTo>
                  <a:pt x="1352" y="3164"/>
                  <a:pt x="551" y="2214"/>
                  <a:pt x="551" y="2214"/>
                </a:cubicBezTo>
                <a:cubicBezTo>
                  <a:pt x="235" y="2490"/>
                  <a:pt x="235" y="2490"/>
                  <a:pt x="235" y="2490"/>
                </a:cubicBezTo>
                <a:cubicBezTo>
                  <a:pt x="475" y="2771"/>
                  <a:pt x="475" y="2771"/>
                  <a:pt x="475" y="2771"/>
                </a:cubicBezTo>
                <a:cubicBezTo>
                  <a:pt x="433" y="2827"/>
                  <a:pt x="433" y="2827"/>
                  <a:pt x="433" y="2827"/>
                </a:cubicBezTo>
                <a:cubicBezTo>
                  <a:pt x="321" y="2817"/>
                  <a:pt x="275" y="2868"/>
                  <a:pt x="275" y="2868"/>
                </a:cubicBezTo>
                <a:cubicBezTo>
                  <a:pt x="0" y="3134"/>
                  <a:pt x="331" y="3282"/>
                  <a:pt x="331" y="3282"/>
                </a:cubicBezTo>
                <a:cubicBezTo>
                  <a:pt x="653" y="3353"/>
                  <a:pt x="638" y="3021"/>
                  <a:pt x="638" y="3021"/>
                </a:cubicBezTo>
                <a:cubicBezTo>
                  <a:pt x="699" y="2945"/>
                  <a:pt x="699" y="2945"/>
                  <a:pt x="699" y="2945"/>
                </a:cubicBezTo>
                <a:cubicBezTo>
                  <a:pt x="1909" y="3599"/>
                  <a:pt x="2623" y="3011"/>
                  <a:pt x="2623" y="3011"/>
                </a:cubicBezTo>
                <a:cubicBezTo>
                  <a:pt x="2969" y="3338"/>
                  <a:pt x="2969" y="3338"/>
                  <a:pt x="2969" y="3338"/>
                </a:cubicBezTo>
                <a:cubicBezTo>
                  <a:pt x="3444" y="2863"/>
                  <a:pt x="3444" y="2863"/>
                  <a:pt x="3444" y="2863"/>
                </a:cubicBezTo>
                <a:cubicBezTo>
                  <a:pt x="3133" y="2525"/>
                  <a:pt x="3133" y="2525"/>
                  <a:pt x="3133" y="2525"/>
                </a:cubicBezTo>
                <a:cubicBezTo>
                  <a:pt x="3133" y="2525"/>
                  <a:pt x="3557" y="1903"/>
                  <a:pt x="3378" y="1304"/>
                </a:cubicBezTo>
                <a:cubicBezTo>
                  <a:pt x="3378" y="1304"/>
                  <a:pt x="3378" y="1304"/>
                  <a:pt x="3378" y="1304"/>
                </a:cubicBezTo>
                <a:moveTo>
                  <a:pt x="3378" y="1304"/>
                </a:moveTo>
                <a:cubicBezTo>
                  <a:pt x="3378" y="1304"/>
                  <a:pt x="3378" y="1304"/>
                  <a:pt x="3378" y="1304"/>
                </a:cubicBezTo>
              </a:path>
            </a:pathLst>
          </a:custGeom>
          <a:solidFill>
            <a:srgbClr val="FFFF00"/>
          </a:solidFill>
          <a:ln>
            <a:noFill/>
          </a:ln>
        </p:spPr>
        <p:txBody>
          <a:bodyPr vert="horz" wrap="square" lIns="91440" tIns="45720" rIns="91440" bIns="45720" numCol="1" anchor="t" anchorCtr="0" compatLnSpc="1"/>
          <a:lstStyle/>
          <a:p>
            <a:endParaRPr lang="zh-CN" altLang="en-US">
              <a:solidFill>
                <a:srgbClr val="FFFF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 calcmode="lin" valueType="num">
                                      <p:cBhvr>
                                        <p:cTn id="19" dur="500" fill="hold"/>
                                        <p:tgtEl>
                                          <p:spTgt spid="20"/>
                                        </p:tgtEl>
                                        <p:attrNameLst>
                                          <p:attrName>style.rotation</p:attrName>
                                        </p:attrNameLst>
                                      </p:cBhvr>
                                      <p:tavLst>
                                        <p:tav tm="0">
                                          <p:val>
                                            <p:fltVal val="360"/>
                                          </p:val>
                                        </p:tav>
                                        <p:tav tm="100000">
                                          <p:val>
                                            <p:fltVal val="0"/>
                                          </p:val>
                                        </p:tav>
                                      </p:tavLst>
                                    </p:anim>
                                    <p:animEffect transition="in" filter="fade">
                                      <p:cBhvr>
                                        <p:cTn id="20" dur="500"/>
                                        <p:tgtEl>
                                          <p:spTgt spid="20"/>
                                        </p:tgtEl>
                                      </p:cBhvr>
                                    </p:animEffect>
                                  </p:childTnLst>
                                </p:cTn>
                              </p:par>
                            </p:childTnLst>
                          </p:cTn>
                        </p:par>
                        <p:par>
                          <p:cTn id="21" fill="hold">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900" decel="100000" fill="hold"/>
                                        <p:tgtEl>
                                          <p:spTgt spid="1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699794" y="1059582"/>
            <a:ext cx="4320478" cy="421138"/>
            <a:chOff x="3941832" y="1224685"/>
            <a:chExt cx="2169165"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41832" y="1255946"/>
              <a:ext cx="2169165"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中有哪些具体的落实措施</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70453" y="1059582"/>
            <a:ext cx="453998" cy="408772"/>
          </a:xfrm>
          <a:prstGeom prst="rect">
            <a:avLst/>
          </a:prstGeom>
        </p:spPr>
      </p:pic>
      <p:sp>
        <p:nvSpPr>
          <p:cNvPr id="28" name="文本框 27"/>
          <p:cNvSpPr txBox="1"/>
          <p:nvPr/>
        </p:nvSpPr>
        <p:spPr>
          <a:xfrm>
            <a:off x="1050605" y="1670343"/>
            <a:ext cx="7199998" cy="1225079"/>
          </a:xfrm>
          <a:prstGeom prst="rect">
            <a:avLst/>
          </a:prstGeom>
          <a:noFill/>
        </p:spPr>
        <p:txBody>
          <a:bodyPr wrap="square" rtlCol="0">
            <a:spAutoFit/>
          </a:bodyPr>
          <a:lstStyle/>
          <a:p>
            <a:pPr>
              <a:lnSpc>
                <a:spcPct val="125000"/>
              </a:lnSpc>
              <a:buClr>
                <a:srgbClr val="C7000B"/>
              </a:buClr>
              <a:defRPr/>
            </a:pPr>
            <a:r>
              <a:rPr lang="zh-CN" altLang="en-US" sz="1500" dirty="0">
                <a:cs typeface="+mn-ea"/>
                <a:sym typeface="+mn-lt"/>
              </a:rPr>
              <a:t>         深入学习贯彻习近平新时代中国特色社会主义思想是全党的重大政治任务，也是</a:t>
            </a:r>
            <a:r>
              <a:rPr lang="en-US" altLang="zh-CN" sz="1500" dirty="0">
                <a:cs typeface="+mn-ea"/>
                <a:sym typeface="+mn-lt"/>
              </a:rPr>
              <a:t>《</a:t>
            </a:r>
            <a:r>
              <a:rPr lang="zh-CN" altLang="en-US" sz="1500" dirty="0">
                <a:cs typeface="+mn-ea"/>
                <a:sym typeface="+mn-lt"/>
              </a:rPr>
              <a:t>条例</a:t>
            </a:r>
            <a:r>
              <a:rPr lang="en-US" altLang="zh-CN" sz="1500" dirty="0">
                <a:cs typeface="+mn-ea"/>
                <a:sym typeface="+mn-lt"/>
              </a:rPr>
              <a:t>》</a:t>
            </a:r>
            <a:r>
              <a:rPr lang="zh-CN" altLang="en-US" sz="1500" dirty="0">
                <a:cs typeface="+mn-ea"/>
                <a:sym typeface="+mn-lt"/>
              </a:rPr>
              <a:t>制定的主线和灵魂。</a:t>
            </a:r>
            <a:r>
              <a:rPr lang="en-US" altLang="zh-CN" sz="1500" dirty="0">
                <a:cs typeface="+mn-ea"/>
                <a:sym typeface="+mn-lt"/>
              </a:rPr>
              <a:t>《</a:t>
            </a:r>
            <a:r>
              <a:rPr lang="zh-CN" altLang="en-US" sz="1500" dirty="0">
                <a:cs typeface="+mn-ea"/>
                <a:sym typeface="+mn-lt"/>
              </a:rPr>
              <a:t>条例</a:t>
            </a:r>
            <a:r>
              <a:rPr lang="en-US" altLang="zh-CN" sz="1500" dirty="0">
                <a:cs typeface="+mn-ea"/>
                <a:sym typeface="+mn-lt"/>
              </a:rPr>
              <a:t>》</a:t>
            </a:r>
            <a:r>
              <a:rPr lang="zh-CN" altLang="en-US" sz="1500" dirty="0">
                <a:cs typeface="+mn-ea"/>
                <a:sym typeface="+mn-lt"/>
              </a:rPr>
              <a:t>通篇贯穿习近平新时代中国特色社会主义思想，并明确提出把用习近平新时代中国特色社会主义思想武装全党作为党员教育管理的首要政治任务，专章作出规定。</a:t>
            </a:r>
            <a:endParaRPr lang="zh-CN" altLang="en-US" sz="1500" dirty="0">
              <a:cs typeface="+mn-ea"/>
              <a:sym typeface="+mn-lt"/>
            </a:endParaRPr>
          </a:p>
        </p:txBody>
      </p:sp>
      <p:sp>
        <p:nvSpPr>
          <p:cNvPr id="29" name="Pentagon 35"/>
          <p:cNvSpPr/>
          <p:nvPr/>
        </p:nvSpPr>
        <p:spPr>
          <a:xfrm>
            <a:off x="1115616" y="3190678"/>
            <a:ext cx="1493154" cy="821232"/>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b="1" dirty="0">
                <a:cs typeface="+mn-ea"/>
                <a:sym typeface="+mn-lt"/>
              </a:rPr>
              <a:t>在学习的</a:t>
            </a:r>
            <a:endParaRPr lang="en-US" altLang="zh-CN" sz="1600" b="1" dirty="0">
              <a:cs typeface="+mn-ea"/>
              <a:sym typeface="+mn-lt"/>
            </a:endParaRPr>
          </a:p>
          <a:p>
            <a:pPr algn="ctr">
              <a:lnSpc>
                <a:spcPct val="125000"/>
              </a:lnSpc>
            </a:pPr>
            <a:r>
              <a:rPr lang="zh-CN" altLang="en-US" sz="1600" b="1" dirty="0">
                <a:cs typeface="+mn-ea"/>
                <a:sym typeface="+mn-lt"/>
              </a:rPr>
              <a:t>内容方面</a:t>
            </a:r>
            <a:endParaRPr lang="zh-CN" altLang="en-US" sz="1600" b="1" dirty="0">
              <a:cs typeface="+mn-ea"/>
              <a:sym typeface="+mn-lt"/>
            </a:endParaRPr>
          </a:p>
        </p:txBody>
      </p:sp>
      <p:grpSp>
        <p:nvGrpSpPr>
          <p:cNvPr id="30" name="组合 29"/>
          <p:cNvGrpSpPr/>
          <p:nvPr/>
        </p:nvGrpSpPr>
        <p:grpSpPr>
          <a:xfrm>
            <a:off x="2595892" y="3190680"/>
            <a:ext cx="5504500" cy="821230"/>
            <a:chOff x="3263581" y="459135"/>
            <a:chExt cx="4852337" cy="795217"/>
          </a:xfrm>
        </p:grpSpPr>
        <p:sp>
          <p:nvSpPr>
            <p:cNvPr id="31" name="TextBox 18"/>
            <p:cNvSpPr txBox="1"/>
            <p:nvPr/>
          </p:nvSpPr>
          <p:spPr>
            <a:xfrm>
              <a:off x="3263581" y="523781"/>
              <a:ext cx="4852337" cy="669631"/>
            </a:xfrm>
            <a:prstGeom prst="rect">
              <a:avLst/>
            </a:prstGeom>
            <a:noFill/>
          </p:spPr>
          <p:txBody>
            <a:bodyPr wrap="square" rtlCol="0">
              <a:spAutoFit/>
            </a:bodyPr>
            <a:lstStyle/>
            <a:p>
              <a:pPr>
                <a:lnSpc>
                  <a:spcPct val="110000"/>
                </a:lnSpc>
                <a:defRPr/>
              </a:pPr>
              <a:r>
                <a:rPr lang="zh-CN" altLang="en-US" sz="1200" dirty="0">
                  <a:cs typeface="+mn-ea"/>
                  <a:sym typeface="+mn-lt"/>
                </a:rPr>
                <a:t>要求组织党员读原著、学原文、悟原理，深入学习领会习近平新时代中国特色社会主义思想的核心要义、基本精神、实践要求，掌握贯穿其中的马克思主义立场观点方法，增强政治自觉、理论自信、情感融入；</a:t>
              </a:r>
              <a:endParaRPr lang="zh-CN" altLang="en-US" sz="1200" dirty="0">
                <a:cs typeface="+mn-ea"/>
                <a:sym typeface="+mn-lt"/>
              </a:endParaRPr>
            </a:p>
          </p:txBody>
        </p:sp>
        <p:sp>
          <p:nvSpPr>
            <p:cNvPr id="33" name="矩形 32"/>
            <p:cNvSpPr/>
            <p:nvPr/>
          </p:nvSpPr>
          <p:spPr>
            <a:xfrm>
              <a:off x="3275856" y="459135"/>
              <a:ext cx="4824536" cy="795217"/>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randombar(horizontal)">
                                      <p:cBhvr>
                                        <p:cTn id="18" dur="500"/>
                                        <p:tgtEl>
                                          <p:spTgt spid="28"/>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slide(fromLeft)">
                                      <p:cBhvr>
                                        <p:cTn id="22" dur="500"/>
                                        <p:tgtEl>
                                          <p:spTgt spid="29"/>
                                        </p:tgtEl>
                                      </p:cBhvr>
                                    </p:animEffect>
                                  </p:childTnLst>
                                </p:cTn>
                              </p:par>
                            </p:childTnLst>
                          </p:cTn>
                        </p:par>
                        <p:par>
                          <p:cTn id="23" fill="hold">
                            <p:stCondLst>
                              <p:cond delay="1000"/>
                            </p:stCondLst>
                            <p:childTnLst>
                              <p:par>
                                <p:cTn id="24" presetID="18" presetClass="entr" presetSubtype="6"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strips(downRight)">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sp>
        <p:nvSpPr>
          <p:cNvPr id="29" name="Pentagon 35"/>
          <p:cNvSpPr/>
          <p:nvPr/>
        </p:nvSpPr>
        <p:spPr>
          <a:xfrm>
            <a:off x="1115616" y="1491630"/>
            <a:ext cx="1493154" cy="821232"/>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b="1" dirty="0">
                <a:cs typeface="+mn-ea"/>
                <a:sym typeface="+mn-lt"/>
              </a:rPr>
              <a:t>在学习的</a:t>
            </a:r>
            <a:endParaRPr lang="en-US" altLang="zh-CN" sz="1600" b="1" dirty="0">
              <a:cs typeface="+mn-ea"/>
              <a:sym typeface="+mn-lt"/>
            </a:endParaRPr>
          </a:p>
          <a:p>
            <a:pPr algn="ctr">
              <a:lnSpc>
                <a:spcPct val="125000"/>
              </a:lnSpc>
            </a:pPr>
            <a:r>
              <a:rPr lang="zh-CN" altLang="en-US" sz="1600" b="1" dirty="0">
                <a:cs typeface="+mn-ea"/>
                <a:sym typeface="+mn-lt"/>
              </a:rPr>
              <a:t>方式方面</a:t>
            </a:r>
            <a:endParaRPr lang="zh-CN" altLang="en-US" sz="1600" b="1" dirty="0">
              <a:cs typeface="+mn-ea"/>
              <a:sym typeface="+mn-lt"/>
            </a:endParaRPr>
          </a:p>
        </p:txBody>
      </p:sp>
      <p:grpSp>
        <p:nvGrpSpPr>
          <p:cNvPr id="30" name="组合 29"/>
          <p:cNvGrpSpPr/>
          <p:nvPr/>
        </p:nvGrpSpPr>
        <p:grpSpPr>
          <a:xfrm>
            <a:off x="2594047" y="1491632"/>
            <a:ext cx="5504500" cy="821230"/>
            <a:chOff x="3261955" y="459135"/>
            <a:chExt cx="4852337" cy="795217"/>
          </a:xfrm>
        </p:grpSpPr>
        <p:sp>
          <p:nvSpPr>
            <p:cNvPr id="31" name="TextBox 18"/>
            <p:cNvSpPr txBox="1"/>
            <p:nvPr/>
          </p:nvSpPr>
          <p:spPr>
            <a:xfrm>
              <a:off x="3261955" y="561943"/>
              <a:ext cx="4852337" cy="589598"/>
            </a:xfrm>
            <a:prstGeom prst="rect">
              <a:avLst/>
            </a:prstGeom>
            <a:noFill/>
          </p:spPr>
          <p:txBody>
            <a:bodyPr wrap="square" rtlCol="0">
              <a:spAutoFit/>
            </a:bodyPr>
            <a:lstStyle/>
            <a:p>
              <a:pPr>
                <a:lnSpc>
                  <a:spcPct val="135000"/>
                </a:lnSpc>
                <a:defRPr/>
              </a:pPr>
              <a:r>
                <a:rPr lang="zh-CN" altLang="en-US" sz="1300" dirty="0">
                  <a:cs typeface="+mn-ea"/>
                  <a:sym typeface="+mn-lt"/>
                </a:rPr>
                <a:t>要求坚持集中教育和经常性教育相结合，组织培训和个人自学相结合，形成习近平新时代中国特色社会主义思想学习教育长效机制；</a:t>
              </a:r>
              <a:endParaRPr lang="zh-CN" altLang="en-US" sz="1300" dirty="0">
                <a:cs typeface="+mn-ea"/>
                <a:sym typeface="+mn-lt"/>
              </a:endParaRPr>
            </a:p>
          </p:txBody>
        </p:sp>
        <p:sp>
          <p:nvSpPr>
            <p:cNvPr id="33" name="矩形 32"/>
            <p:cNvSpPr/>
            <p:nvPr/>
          </p:nvSpPr>
          <p:spPr>
            <a:xfrm>
              <a:off x="3275856" y="459135"/>
              <a:ext cx="4824536" cy="795217"/>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12" name="Pentagon 35"/>
          <p:cNvSpPr/>
          <p:nvPr/>
        </p:nvSpPr>
        <p:spPr>
          <a:xfrm>
            <a:off x="1115616" y="2715766"/>
            <a:ext cx="1493154" cy="821232"/>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b="1" dirty="0">
                <a:cs typeface="+mn-ea"/>
                <a:sym typeface="+mn-lt"/>
              </a:rPr>
              <a:t>在实践</a:t>
            </a:r>
            <a:endParaRPr lang="en-US" altLang="zh-CN" sz="1600" b="1" dirty="0">
              <a:cs typeface="+mn-ea"/>
              <a:sym typeface="+mn-lt"/>
            </a:endParaRPr>
          </a:p>
          <a:p>
            <a:pPr algn="ctr">
              <a:lnSpc>
                <a:spcPct val="125000"/>
              </a:lnSpc>
            </a:pPr>
            <a:r>
              <a:rPr lang="zh-CN" altLang="en-US" sz="1600" b="1" dirty="0">
                <a:cs typeface="+mn-ea"/>
                <a:sym typeface="+mn-lt"/>
              </a:rPr>
              <a:t>要求方面</a:t>
            </a:r>
            <a:endParaRPr lang="zh-CN" altLang="en-US" sz="1600" b="1" dirty="0">
              <a:cs typeface="+mn-ea"/>
              <a:sym typeface="+mn-lt"/>
            </a:endParaRPr>
          </a:p>
        </p:txBody>
      </p:sp>
      <p:grpSp>
        <p:nvGrpSpPr>
          <p:cNvPr id="13" name="组合 12"/>
          <p:cNvGrpSpPr/>
          <p:nvPr/>
        </p:nvGrpSpPr>
        <p:grpSpPr>
          <a:xfrm>
            <a:off x="2594047" y="2715768"/>
            <a:ext cx="5504500" cy="821230"/>
            <a:chOff x="3261955" y="459135"/>
            <a:chExt cx="4852337" cy="795217"/>
          </a:xfrm>
        </p:grpSpPr>
        <p:sp>
          <p:nvSpPr>
            <p:cNvPr id="14" name="TextBox 18"/>
            <p:cNvSpPr txBox="1"/>
            <p:nvPr/>
          </p:nvSpPr>
          <p:spPr>
            <a:xfrm>
              <a:off x="3261955" y="483144"/>
              <a:ext cx="4852337" cy="771208"/>
            </a:xfrm>
            <a:prstGeom prst="rect">
              <a:avLst/>
            </a:prstGeom>
            <a:noFill/>
          </p:spPr>
          <p:txBody>
            <a:bodyPr wrap="square" rtlCol="0">
              <a:spAutoFit/>
            </a:bodyPr>
            <a:lstStyle/>
            <a:p>
              <a:pPr>
                <a:lnSpc>
                  <a:spcPct val="120000"/>
                </a:lnSpc>
                <a:defRPr/>
              </a:pPr>
              <a:r>
                <a:rPr lang="zh-CN" altLang="en-US" sz="1300" dirty="0">
                  <a:cs typeface="+mn-ea"/>
                  <a:sym typeface="+mn-lt"/>
                </a:rPr>
                <a:t>强调引导党员把自己摆进去、把职责摆进去、把工作摆进去，提高政治站位，强化责任担当，增强过硬本领，做好本职工作，自觉做习近平新时代中国特色社会主义思想坚定信仰者和忠实实践者。</a:t>
              </a:r>
              <a:endParaRPr lang="zh-CN" altLang="en-US" sz="1300" dirty="0">
                <a:cs typeface="+mn-ea"/>
                <a:sym typeface="+mn-lt"/>
              </a:endParaRPr>
            </a:p>
          </p:txBody>
        </p:sp>
        <p:sp>
          <p:nvSpPr>
            <p:cNvPr id="15" name="矩形 14"/>
            <p:cNvSpPr/>
            <p:nvPr/>
          </p:nvSpPr>
          <p:spPr>
            <a:xfrm>
              <a:off x="3275856" y="459135"/>
              <a:ext cx="4824536" cy="795217"/>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17" name="文本框 16"/>
          <p:cNvSpPr txBox="1"/>
          <p:nvPr/>
        </p:nvSpPr>
        <p:spPr>
          <a:xfrm>
            <a:off x="1666240" y="4232275"/>
            <a:ext cx="5810885" cy="408445"/>
          </a:xfrm>
          <a:prstGeom prst="rect">
            <a:avLst/>
          </a:prstGeom>
          <a:noFill/>
        </p:spPr>
        <p:txBody>
          <a:bodyPr wrap="square" rtlCol="0">
            <a:spAutoFit/>
          </a:bodyPr>
          <a:lstStyle/>
          <a:p>
            <a:pPr>
              <a:lnSpc>
                <a:spcPct val="125000"/>
              </a:lnSpc>
              <a:buClr>
                <a:srgbClr val="C7000B"/>
              </a:buClr>
              <a:defRPr/>
            </a:pPr>
            <a:r>
              <a:rPr lang="zh-CN" altLang="en-US" b="1" dirty="0">
                <a:solidFill>
                  <a:srgbClr val="E20000"/>
                </a:solidFill>
                <a:cs typeface="+mn-ea"/>
                <a:sym typeface="+mn-lt"/>
              </a:rPr>
              <a:t>         同时，对党员领导干部提出更高要求。</a:t>
            </a:r>
            <a:endParaRPr lang="zh-CN" altLang="en-US" b="1" dirty="0">
              <a:solidFill>
                <a:srgbClr val="E200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Left)">
                                      <p:cBhvr>
                                        <p:cTn id="7" dur="500"/>
                                        <p:tgtEl>
                                          <p:spTgt spid="2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strips(downRight)">
                                      <p:cBhvr>
                                        <p:cTn id="11" dur="500"/>
                                        <p:tgtEl>
                                          <p:spTgt spid="30"/>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Left)">
                                      <p:cBhvr>
                                        <p:cTn id="15" dur="500"/>
                                        <p:tgtEl>
                                          <p:spTgt spid="12"/>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downRigh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342982" y="1059582"/>
            <a:ext cx="5328590" cy="421138"/>
            <a:chOff x="3973562" y="1224685"/>
            <a:chExt cx="2169165"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73562" y="1255946"/>
              <a:ext cx="2169165"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zh-CN" altLang="en-US" sz="1800" dirty="0">
                  <a:solidFill>
                    <a:schemeClr val="bg1"/>
                  </a:solidFill>
                  <a:cs typeface="+mn-ea"/>
                  <a:sym typeface="+mn-lt"/>
                </a:rPr>
                <a:t>在党员教育方面</a:t>
              </a: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规定了的任务要求</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5696" y="1059582"/>
            <a:ext cx="453998" cy="408772"/>
          </a:xfrm>
          <a:prstGeom prst="rect">
            <a:avLst/>
          </a:prstGeom>
        </p:spPr>
      </p:pic>
      <p:sp>
        <p:nvSpPr>
          <p:cNvPr id="12" name="文本框 11"/>
          <p:cNvSpPr txBox="1"/>
          <p:nvPr/>
        </p:nvSpPr>
        <p:spPr>
          <a:xfrm>
            <a:off x="1187624" y="1955751"/>
            <a:ext cx="7199998" cy="2090701"/>
          </a:xfrm>
          <a:prstGeom prst="rect">
            <a:avLst/>
          </a:prstGeom>
          <a:noFill/>
        </p:spPr>
        <p:txBody>
          <a:bodyPr wrap="square" rtlCol="0">
            <a:spAutoFit/>
          </a:bodyPr>
          <a:lstStyle/>
          <a:p>
            <a:pPr>
              <a:lnSpc>
                <a:spcPct val="125000"/>
              </a:lnSpc>
              <a:buClr>
                <a:srgbClr val="C7000B"/>
              </a:buClr>
              <a:defRPr/>
            </a:pPr>
            <a:r>
              <a:rPr lang="zh-CN" altLang="en-US" sz="1500" dirty="0">
                <a:cs typeface="+mn-ea"/>
                <a:sym typeface="+mn-lt"/>
              </a:rPr>
              <a:t>         党的十八大以来，习近平总书记对做好新时代党员教育工作作出一系列重要指示，提出明确要求，强调“贯彻落实党的十九大精神，在新时代坚持和发展中国特色社会主义，要求全党来一个大学习”。贯彻落实习近平总书记重要指示精神，</a:t>
            </a:r>
            <a:r>
              <a:rPr lang="en-US" altLang="zh-CN" sz="1500" dirty="0">
                <a:cs typeface="+mn-ea"/>
                <a:sym typeface="+mn-lt"/>
              </a:rPr>
              <a:t>《</a:t>
            </a:r>
            <a:r>
              <a:rPr lang="zh-CN" altLang="en-US" sz="1500" dirty="0">
                <a:cs typeface="+mn-ea"/>
                <a:sym typeface="+mn-lt"/>
              </a:rPr>
              <a:t>条例</a:t>
            </a:r>
            <a:r>
              <a:rPr lang="en-US" altLang="zh-CN" sz="1500" dirty="0">
                <a:cs typeface="+mn-ea"/>
                <a:sym typeface="+mn-lt"/>
              </a:rPr>
              <a:t>》</a:t>
            </a:r>
            <a:r>
              <a:rPr lang="zh-CN" altLang="en-US" sz="1500" dirty="0">
                <a:cs typeface="+mn-ea"/>
                <a:sym typeface="+mn-lt"/>
              </a:rPr>
              <a:t>按照党章有关规定，总结党员教育工作历史经验，结合新时代党员队伍建设需要，</a:t>
            </a:r>
            <a:r>
              <a:rPr lang="zh-CN" altLang="en-US" sz="1500" b="1" dirty="0">
                <a:solidFill>
                  <a:srgbClr val="C7000B"/>
                </a:solidFill>
                <a:cs typeface="+mn-ea"/>
                <a:sym typeface="+mn-lt"/>
              </a:rPr>
              <a:t>从政治理论教育、政治教育和政治训练、党章党规党纪教育、党的宗旨教育、革命传统教育、形势政策教育、知识技能教育</a:t>
            </a:r>
            <a:r>
              <a:rPr lang="zh-CN" altLang="en-US" sz="1500" dirty="0">
                <a:cs typeface="+mn-ea"/>
                <a:sym typeface="+mn-lt"/>
              </a:rPr>
              <a:t>等</a:t>
            </a:r>
            <a:r>
              <a:rPr lang="en-US" altLang="zh-CN" sz="1500" dirty="0">
                <a:cs typeface="+mn-ea"/>
                <a:sym typeface="+mn-lt"/>
              </a:rPr>
              <a:t>7</a:t>
            </a:r>
            <a:r>
              <a:rPr lang="zh-CN" altLang="en-US" sz="1500" dirty="0">
                <a:cs typeface="+mn-ea"/>
                <a:sym typeface="+mn-lt"/>
              </a:rPr>
              <a:t>个方面，规定了党员教育基本任务，并分别明确教育的重点内容和目标要求。</a:t>
            </a:r>
            <a:endParaRPr lang="zh-CN" altLang="en-US" sz="15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cxnSp>
        <p:nvCxnSpPr>
          <p:cNvPr id="20" name="Straight Connector 30"/>
          <p:cNvCxnSpPr/>
          <p:nvPr/>
        </p:nvCxnSpPr>
        <p:spPr>
          <a:xfrm flipH="1">
            <a:off x="1952747" y="1491630"/>
            <a:ext cx="2789" cy="2769072"/>
          </a:xfrm>
          <a:prstGeom prst="line">
            <a:avLst/>
          </a:prstGeom>
          <a:ln>
            <a:solidFill>
              <a:srgbClr val="E20000"/>
            </a:solidFill>
          </a:ln>
        </p:spPr>
        <p:style>
          <a:lnRef idx="1">
            <a:schemeClr val="accent1"/>
          </a:lnRef>
          <a:fillRef idx="0">
            <a:schemeClr val="accent1"/>
          </a:fillRef>
          <a:effectRef idx="0">
            <a:schemeClr val="accent1"/>
          </a:effectRef>
          <a:fontRef idx="minor">
            <a:schemeClr val="tx1"/>
          </a:fontRef>
        </p:style>
      </p:cxnSp>
      <p:sp>
        <p:nvSpPr>
          <p:cNvPr id="21" name="Oval 44"/>
          <p:cNvSpPr/>
          <p:nvPr/>
        </p:nvSpPr>
        <p:spPr>
          <a:xfrm>
            <a:off x="1763426" y="1529789"/>
            <a:ext cx="384219" cy="384219"/>
          </a:xfrm>
          <a:prstGeom prst="ellipse">
            <a:avLst/>
          </a:prstGeom>
          <a:solidFill>
            <a:srgbClr val="E20000"/>
          </a:solidFill>
          <a:ln w="381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cs typeface="+mn-ea"/>
                <a:sym typeface="+mn-lt"/>
              </a:rPr>
              <a:t>1</a:t>
            </a:r>
            <a:endParaRPr lang="en-US" sz="1600" b="1" dirty="0">
              <a:cs typeface="+mn-ea"/>
              <a:sym typeface="+mn-lt"/>
            </a:endParaRPr>
          </a:p>
        </p:txBody>
      </p:sp>
      <p:sp>
        <p:nvSpPr>
          <p:cNvPr id="22" name="Oval 45"/>
          <p:cNvSpPr/>
          <p:nvPr/>
        </p:nvSpPr>
        <p:spPr>
          <a:xfrm>
            <a:off x="1760639" y="2118081"/>
            <a:ext cx="384219" cy="384219"/>
          </a:xfrm>
          <a:prstGeom prst="ellipse">
            <a:avLst/>
          </a:prstGeom>
          <a:solidFill>
            <a:srgbClr val="E20000"/>
          </a:solidFill>
          <a:ln w="381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cs typeface="+mn-ea"/>
                <a:sym typeface="+mn-lt"/>
              </a:rPr>
              <a:t>2</a:t>
            </a:r>
            <a:endParaRPr lang="en-US" sz="1600" b="1" dirty="0">
              <a:cs typeface="+mn-ea"/>
              <a:sym typeface="+mn-lt"/>
            </a:endParaRPr>
          </a:p>
        </p:txBody>
      </p:sp>
      <p:sp>
        <p:nvSpPr>
          <p:cNvPr id="23" name="Oval 46"/>
          <p:cNvSpPr/>
          <p:nvPr/>
        </p:nvSpPr>
        <p:spPr>
          <a:xfrm>
            <a:off x="1760639" y="2674111"/>
            <a:ext cx="384219" cy="384219"/>
          </a:xfrm>
          <a:prstGeom prst="ellipse">
            <a:avLst/>
          </a:prstGeom>
          <a:solidFill>
            <a:srgbClr val="E20000"/>
          </a:solidFill>
          <a:ln w="381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cs typeface="+mn-ea"/>
                <a:sym typeface="+mn-lt"/>
              </a:rPr>
              <a:t>3</a:t>
            </a:r>
            <a:endParaRPr lang="en-US" sz="1600" b="1" dirty="0">
              <a:cs typeface="+mn-ea"/>
              <a:sym typeface="+mn-lt"/>
            </a:endParaRPr>
          </a:p>
        </p:txBody>
      </p:sp>
      <p:sp>
        <p:nvSpPr>
          <p:cNvPr id="24" name="Oval 47"/>
          <p:cNvSpPr/>
          <p:nvPr/>
        </p:nvSpPr>
        <p:spPr>
          <a:xfrm>
            <a:off x="1760638" y="3230256"/>
            <a:ext cx="384219" cy="384219"/>
          </a:xfrm>
          <a:prstGeom prst="ellipse">
            <a:avLst/>
          </a:prstGeom>
          <a:solidFill>
            <a:srgbClr val="E20000"/>
          </a:solidFill>
          <a:ln w="381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cs typeface="+mn-ea"/>
                <a:sym typeface="+mn-lt"/>
              </a:rPr>
              <a:t>4</a:t>
            </a:r>
            <a:endParaRPr lang="en-US" sz="1600" b="1" dirty="0">
              <a:cs typeface="+mn-ea"/>
              <a:sym typeface="+mn-lt"/>
            </a:endParaRPr>
          </a:p>
        </p:txBody>
      </p:sp>
      <p:sp>
        <p:nvSpPr>
          <p:cNvPr id="25" name="标题 11"/>
          <p:cNvSpPr txBox="1"/>
          <p:nvPr/>
        </p:nvSpPr>
        <p:spPr>
          <a:xfrm>
            <a:off x="2339752" y="1563638"/>
            <a:ext cx="5400600" cy="31102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latin typeface="+mn-lt"/>
                <a:ea typeface="+mn-ea"/>
                <a:cs typeface="+mn-ea"/>
                <a:sym typeface="+mn-lt"/>
              </a:rPr>
              <a:t>引导广大党员坚定共产主义远大理想和中国特色社会主义共同理想，</a:t>
            </a:r>
            <a:endParaRPr lang="zh-CN" altLang="en-US" sz="1400" b="1" dirty="0">
              <a:latin typeface="+mn-lt"/>
              <a:ea typeface="+mn-ea"/>
              <a:cs typeface="+mn-ea"/>
              <a:sym typeface="+mn-lt"/>
            </a:endParaRPr>
          </a:p>
        </p:txBody>
      </p:sp>
      <p:sp>
        <p:nvSpPr>
          <p:cNvPr id="26" name="标题 11"/>
          <p:cNvSpPr txBox="1"/>
          <p:nvPr/>
        </p:nvSpPr>
        <p:spPr>
          <a:xfrm>
            <a:off x="2334176" y="2191243"/>
            <a:ext cx="5406176" cy="31102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latin typeface="+mn-lt"/>
                <a:ea typeface="+mn-ea"/>
                <a:cs typeface="+mn-ea"/>
                <a:sym typeface="+mn-lt"/>
              </a:rPr>
              <a:t>增强“四个意识”、坚定“四个自信”、做到“两个维护”，</a:t>
            </a:r>
            <a:endParaRPr lang="zh-CN" altLang="en-US" sz="1400" b="1" dirty="0">
              <a:latin typeface="+mn-lt"/>
              <a:ea typeface="+mn-ea"/>
              <a:cs typeface="+mn-ea"/>
              <a:sym typeface="+mn-lt"/>
            </a:endParaRPr>
          </a:p>
        </p:txBody>
      </p:sp>
      <p:sp>
        <p:nvSpPr>
          <p:cNvPr id="27" name="标题 11"/>
          <p:cNvSpPr txBox="1"/>
          <p:nvPr/>
        </p:nvSpPr>
        <p:spPr>
          <a:xfrm>
            <a:off x="2334177" y="2746656"/>
            <a:ext cx="3742896" cy="31102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latin typeface="+mn-lt"/>
                <a:ea typeface="+mn-ea"/>
                <a:cs typeface="+mn-ea"/>
                <a:sym typeface="+mn-lt"/>
              </a:rPr>
              <a:t>增强党性、提高素质，</a:t>
            </a:r>
            <a:endParaRPr lang="zh-CN" altLang="en-US" sz="1400" b="1" dirty="0">
              <a:latin typeface="+mn-lt"/>
              <a:ea typeface="+mn-ea"/>
              <a:cs typeface="+mn-ea"/>
              <a:sym typeface="+mn-lt"/>
            </a:endParaRPr>
          </a:p>
        </p:txBody>
      </p:sp>
      <p:sp>
        <p:nvSpPr>
          <p:cNvPr id="28" name="标题 11"/>
          <p:cNvSpPr txBox="1"/>
          <p:nvPr/>
        </p:nvSpPr>
        <p:spPr>
          <a:xfrm>
            <a:off x="2334941" y="3272539"/>
            <a:ext cx="2954089" cy="31102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latin typeface="+mn-lt"/>
                <a:ea typeface="+mn-ea"/>
                <a:cs typeface="+mn-ea"/>
                <a:sym typeface="+mn-lt"/>
              </a:rPr>
              <a:t>不忘初心、牢记使命，</a:t>
            </a:r>
            <a:endParaRPr lang="zh-CN" altLang="en-US" sz="1400" b="1" dirty="0">
              <a:latin typeface="+mn-lt"/>
              <a:ea typeface="+mn-ea"/>
              <a:cs typeface="+mn-ea"/>
              <a:sym typeface="+mn-lt"/>
            </a:endParaRPr>
          </a:p>
        </p:txBody>
      </p:sp>
      <p:sp>
        <p:nvSpPr>
          <p:cNvPr id="29" name="Oval 47"/>
          <p:cNvSpPr/>
          <p:nvPr/>
        </p:nvSpPr>
        <p:spPr>
          <a:xfrm>
            <a:off x="1772114" y="3832555"/>
            <a:ext cx="384219" cy="384219"/>
          </a:xfrm>
          <a:prstGeom prst="ellipse">
            <a:avLst/>
          </a:prstGeom>
          <a:solidFill>
            <a:srgbClr val="E20000"/>
          </a:solidFill>
          <a:ln w="381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cs typeface="+mn-ea"/>
                <a:sym typeface="+mn-lt"/>
              </a:rPr>
              <a:t>5</a:t>
            </a:r>
            <a:endParaRPr lang="en-US" sz="1600" b="1" dirty="0">
              <a:cs typeface="+mn-ea"/>
              <a:sym typeface="+mn-lt"/>
            </a:endParaRPr>
          </a:p>
        </p:txBody>
      </p:sp>
      <p:sp>
        <p:nvSpPr>
          <p:cNvPr id="30" name="标题 11"/>
          <p:cNvSpPr txBox="1"/>
          <p:nvPr/>
        </p:nvSpPr>
        <p:spPr>
          <a:xfrm>
            <a:off x="2346417" y="3874838"/>
            <a:ext cx="4961887" cy="31102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b="1" dirty="0">
                <a:latin typeface="+mn-lt"/>
                <a:ea typeface="+mn-ea"/>
                <a:cs typeface="+mn-ea"/>
                <a:sym typeface="+mn-lt"/>
              </a:rPr>
              <a:t>在生产、工作、学习和社会生活中充分发挥先锋模范作用。</a:t>
            </a:r>
            <a:endParaRPr lang="zh-CN" altLang="en-US" sz="1400" b="1" dirty="0">
              <a:latin typeface="+mn-lt"/>
              <a:ea typeface="+mn-ea"/>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 calcmode="lin" valueType="num">
                                      <p:cBhvr>
                                        <p:cTn id="14" dur="500" fill="hold"/>
                                        <p:tgtEl>
                                          <p:spTgt spid="21"/>
                                        </p:tgtEl>
                                        <p:attrNameLst>
                                          <p:attrName>style.rotation</p:attrName>
                                        </p:attrNameLst>
                                      </p:cBhvr>
                                      <p:tavLst>
                                        <p:tav tm="0">
                                          <p:val>
                                            <p:fltVal val="360"/>
                                          </p:val>
                                        </p:tav>
                                        <p:tav tm="100000">
                                          <p:val>
                                            <p:fltVal val="0"/>
                                          </p:val>
                                        </p:tav>
                                      </p:tavLst>
                                    </p:anim>
                                    <p:animEffect transition="in" filter="fade">
                                      <p:cBhvr>
                                        <p:cTn id="15" dur="500"/>
                                        <p:tgtEl>
                                          <p:spTgt spid="21"/>
                                        </p:tgtEl>
                                      </p:cBhvr>
                                    </p:animEffect>
                                  </p:childTnLst>
                                </p:cTn>
                              </p:par>
                            </p:childTnLst>
                          </p:cTn>
                        </p:par>
                        <p:par>
                          <p:cTn id="16" fill="hold">
                            <p:stCondLst>
                              <p:cond delay="1000"/>
                            </p:stCondLst>
                            <p:childTnLst>
                              <p:par>
                                <p:cTn id="17" presetID="5" presetClass="entr" presetSubtype="1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 calcmode="lin" valueType="num">
                                      <p:cBhvr>
                                        <p:cTn id="25" dur="500" fill="hold"/>
                                        <p:tgtEl>
                                          <p:spTgt spid="22"/>
                                        </p:tgtEl>
                                        <p:attrNameLst>
                                          <p:attrName>style.rotation</p:attrName>
                                        </p:attrNameLst>
                                      </p:cBhvr>
                                      <p:tavLst>
                                        <p:tav tm="0">
                                          <p:val>
                                            <p:fltVal val="360"/>
                                          </p:val>
                                        </p:tav>
                                        <p:tav tm="100000">
                                          <p:val>
                                            <p:fltVal val="0"/>
                                          </p:val>
                                        </p:tav>
                                      </p:tavLst>
                                    </p:anim>
                                    <p:animEffect transition="in" filter="fade">
                                      <p:cBhvr>
                                        <p:cTn id="26" dur="500"/>
                                        <p:tgtEl>
                                          <p:spTgt spid="22"/>
                                        </p:tgtEl>
                                      </p:cBhvr>
                                    </p:animEffect>
                                  </p:childTnLst>
                                </p:cTn>
                              </p:par>
                            </p:childTnLst>
                          </p:cTn>
                        </p:par>
                        <p:par>
                          <p:cTn id="27" fill="hold">
                            <p:stCondLst>
                              <p:cond delay="2000"/>
                            </p:stCondLst>
                            <p:childTnLst>
                              <p:par>
                                <p:cTn id="28" presetID="5"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checkerboard(across)">
                                      <p:cBhvr>
                                        <p:cTn id="30" dur="500"/>
                                        <p:tgtEl>
                                          <p:spTgt spid="26"/>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 calcmode="lin" valueType="num">
                                      <p:cBhvr>
                                        <p:cTn id="36" dur="500" fill="hold"/>
                                        <p:tgtEl>
                                          <p:spTgt spid="23"/>
                                        </p:tgtEl>
                                        <p:attrNameLst>
                                          <p:attrName>style.rotation</p:attrName>
                                        </p:attrNameLst>
                                      </p:cBhvr>
                                      <p:tavLst>
                                        <p:tav tm="0">
                                          <p:val>
                                            <p:fltVal val="360"/>
                                          </p:val>
                                        </p:tav>
                                        <p:tav tm="100000">
                                          <p:val>
                                            <p:fltVal val="0"/>
                                          </p:val>
                                        </p:tav>
                                      </p:tavLst>
                                    </p:anim>
                                    <p:animEffect transition="in" filter="fade">
                                      <p:cBhvr>
                                        <p:cTn id="37" dur="500"/>
                                        <p:tgtEl>
                                          <p:spTgt spid="23"/>
                                        </p:tgtEl>
                                      </p:cBhvr>
                                    </p:animEffect>
                                  </p:childTnLst>
                                </p:cTn>
                              </p:par>
                            </p:childTnLst>
                          </p:cTn>
                        </p:par>
                        <p:par>
                          <p:cTn id="38" fill="hold">
                            <p:stCondLst>
                              <p:cond delay="3000"/>
                            </p:stCondLst>
                            <p:childTnLst>
                              <p:par>
                                <p:cTn id="39" presetID="5" presetClass="entr" presetSubtype="1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checkerboard(across)">
                                      <p:cBhvr>
                                        <p:cTn id="41" dur="500"/>
                                        <p:tgtEl>
                                          <p:spTgt spid="27"/>
                                        </p:tgtEl>
                                      </p:cBhvr>
                                    </p:animEffect>
                                  </p:childTnLst>
                                </p:cTn>
                              </p:par>
                            </p:childTnLst>
                          </p:cTn>
                        </p:par>
                        <p:par>
                          <p:cTn id="42" fill="hold">
                            <p:stCondLst>
                              <p:cond delay="3500"/>
                            </p:stCondLst>
                            <p:childTnLst>
                              <p:par>
                                <p:cTn id="43" presetID="49" presetClass="entr" presetSubtype="0" decel="10000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fltVal val="0"/>
                                          </p:val>
                                        </p:tav>
                                        <p:tav tm="100000">
                                          <p:val>
                                            <p:strVal val="#ppt_w"/>
                                          </p:val>
                                        </p:tav>
                                      </p:tavLst>
                                    </p:anim>
                                    <p:anim calcmode="lin" valueType="num">
                                      <p:cBhvr>
                                        <p:cTn id="46" dur="500" fill="hold"/>
                                        <p:tgtEl>
                                          <p:spTgt spid="24"/>
                                        </p:tgtEl>
                                        <p:attrNameLst>
                                          <p:attrName>ppt_h</p:attrName>
                                        </p:attrNameLst>
                                      </p:cBhvr>
                                      <p:tavLst>
                                        <p:tav tm="0">
                                          <p:val>
                                            <p:fltVal val="0"/>
                                          </p:val>
                                        </p:tav>
                                        <p:tav tm="100000">
                                          <p:val>
                                            <p:strVal val="#ppt_h"/>
                                          </p:val>
                                        </p:tav>
                                      </p:tavLst>
                                    </p:anim>
                                    <p:anim calcmode="lin" valueType="num">
                                      <p:cBhvr>
                                        <p:cTn id="47" dur="500" fill="hold"/>
                                        <p:tgtEl>
                                          <p:spTgt spid="24"/>
                                        </p:tgtEl>
                                        <p:attrNameLst>
                                          <p:attrName>style.rotation</p:attrName>
                                        </p:attrNameLst>
                                      </p:cBhvr>
                                      <p:tavLst>
                                        <p:tav tm="0">
                                          <p:val>
                                            <p:fltVal val="360"/>
                                          </p:val>
                                        </p:tav>
                                        <p:tav tm="100000">
                                          <p:val>
                                            <p:fltVal val="0"/>
                                          </p:val>
                                        </p:tav>
                                      </p:tavLst>
                                    </p:anim>
                                    <p:animEffect transition="in" filter="fade">
                                      <p:cBhvr>
                                        <p:cTn id="48" dur="500"/>
                                        <p:tgtEl>
                                          <p:spTgt spid="24"/>
                                        </p:tgtEl>
                                      </p:cBhvr>
                                    </p:animEffect>
                                  </p:childTnLst>
                                </p:cTn>
                              </p:par>
                            </p:childTnLst>
                          </p:cTn>
                        </p:par>
                        <p:par>
                          <p:cTn id="49" fill="hold">
                            <p:stCondLst>
                              <p:cond delay="4000"/>
                            </p:stCondLst>
                            <p:childTnLst>
                              <p:par>
                                <p:cTn id="50" presetID="5" presetClass="entr" presetSubtype="1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checkerboard(across)">
                                      <p:cBhvr>
                                        <p:cTn id="52" dur="500"/>
                                        <p:tgtEl>
                                          <p:spTgt spid="28"/>
                                        </p:tgtEl>
                                      </p:cBhvr>
                                    </p:animEffect>
                                  </p:childTnLst>
                                </p:cTn>
                              </p:par>
                            </p:childTnLst>
                          </p:cTn>
                        </p:par>
                        <p:par>
                          <p:cTn id="53" fill="hold">
                            <p:stCondLst>
                              <p:cond delay="4500"/>
                            </p:stCondLst>
                            <p:childTnLst>
                              <p:par>
                                <p:cTn id="54" presetID="49" presetClass="entr" presetSubtype="0" decel="10000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 calcmode="lin" valueType="num">
                                      <p:cBhvr>
                                        <p:cTn id="58" dur="500" fill="hold"/>
                                        <p:tgtEl>
                                          <p:spTgt spid="29"/>
                                        </p:tgtEl>
                                        <p:attrNameLst>
                                          <p:attrName>style.rotation</p:attrName>
                                        </p:attrNameLst>
                                      </p:cBhvr>
                                      <p:tavLst>
                                        <p:tav tm="0">
                                          <p:val>
                                            <p:fltVal val="360"/>
                                          </p:val>
                                        </p:tav>
                                        <p:tav tm="100000">
                                          <p:val>
                                            <p:fltVal val="0"/>
                                          </p:val>
                                        </p:tav>
                                      </p:tavLst>
                                    </p:anim>
                                    <p:animEffect transition="in" filter="fade">
                                      <p:cBhvr>
                                        <p:cTn id="59" dur="500"/>
                                        <p:tgtEl>
                                          <p:spTgt spid="29"/>
                                        </p:tgtEl>
                                      </p:cBhvr>
                                    </p:animEffect>
                                  </p:childTnLst>
                                </p:cTn>
                              </p:par>
                            </p:childTnLst>
                          </p:cTn>
                        </p:par>
                        <p:par>
                          <p:cTn id="60" fill="hold">
                            <p:stCondLst>
                              <p:cond delay="5000"/>
                            </p:stCondLst>
                            <p:childTnLst>
                              <p:par>
                                <p:cTn id="61" presetID="5" presetClass="entr" presetSubtype="1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checkerboard(across)">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29" grpId="0" animBg="1"/>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1979712" y="1053697"/>
            <a:ext cx="6099054" cy="421138"/>
            <a:chOff x="3976823" y="1224685"/>
            <a:chExt cx="2162642"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76823" y="1255946"/>
              <a:ext cx="2162642"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zh-CN" altLang="en-US" sz="1800" dirty="0">
                  <a:solidFill>
                    <a:schemeClr val="bg1"/>
                  </a:solidFill>
                  <a:cs typeface="+mn-ea"/>
                  <a:sym typeface="+mn-lt"/>
                </a:rPr>
                <a:t>在加强党员日常教育管理方面</a:t>
              </a: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作出的规定</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229" y="1053697"/>
            <a:ext cx="453998" cy="408772"/>
          </a:xfrm>
          <a:prstGeom prst="rect">
            <a:avLst/>
          </a:prstGeom>
        </p:spPr>
      </p:pic>
      <p:sp>
        <p:nvSpPr>
          <p:cNvPr id="9" name="文本框 8"/>
          <p:cNvSpPr txBox="1"/>
          <p:nvPr/>
        </p:nvSpPr>
        <p:spPr>
          <a:xfrm>
            <a:off x="1043608" y="1779662"/>
            <a:ext cx="7199998" cy="1513619"/>
          </a:xfrm>
          <a:prstGeom prst="rect">
            <a:avLst/>
          </a:prstGeom>
          <a:noFill/>
        </p:spPr>
        <p:txBody>
          <a:bodyPr wrap="square" rtlCol="0">
            <a:spAutoFit/>
          </a:bodyPr>
          <a:lstStyle/>
          <a:p>
            <a:pPr>
              <a:lnSpc>
                <a:spcPct val="125000"/>
              </a:lnSpc>
              <a:buClr>
                <a:srgbClr val="C7000B"/>
              </a:buClr>
              <a:defRPr/>
            </a:pPr>
            <a:r>
              <a:rPr lang="zh-CN" altLang="en-US" sz="1500" dirty="0">
                <a:cs typeface="+mn-ea"/>
                <a:sym typeface="+mn-lt"/>
              </a:rPr>
              <a:t>         我们党在长期实践中，逐步形成以党的组织生活制度为基本形式，以集中培训为重要手段，以激励关怀帮扶为动力，以发挥先锋模范作用为落脚点的党员教育管理的主要方式。</a:t>
            </a:r>
            <a:r>
              <a:rPr lang="en-US" altLang="zh-CN" sz="1500" dirty="0">
                <a:cs typeface="+mn-ea"/>
                <a:sym typeface="+mn-lt"/>
              </a:rPr>
              <a:t>《</a:t>
            </a:r>
            <a:r>
              <a:rPr lang="zh-CN" altLang="en-US" sz="1500" dirty="0">
                <a:cs typeface="+mn-ea"/>
                <a:sym typeface="+mn-lt"/>
              </a:rPr>
              <a:t>条例</a:t>
            </a:r>
            <a:r>
              <a:rPr lang="en-US" altLang="zh-CN" sz="1500" dirty="0">
                <a:cs typeface="+mn-ea"/>
                <a:sym typeface="+mn-lt"/>
              </a:rPr>
              <a:t>》</a:t>
            </a:r>
            <a:r>
              <a:rPr lang="zh-CN" altLang="en-US" sz="1500" dirty="0">
                <a:cs typeface="+mn-ea"/>
                <a:sym typeface="+mn-lt"/>
              </a:rPr>
              <a:t>总结运用党的十八大以来推进全面从严治党向基层延伸的重要经验，坚持融入日常、抓在经常，坚持从基础工作抓起、从基本制度严起，从</a:t>
            </a:r>
            <a:r>
              <a:rPr lang="en-US" altLang="zh-CN" sz="1500" dirty="0">
                <a:cs typeface="+mn-ea"/>
                <a:sym typeface="+mn-lt"/>
              </a:rPr>
              <a:t>4</a:t>
            </a:r>
            <a:r>
              <a:rPr lang="zh-CN" altLang="en-US" sz="1500" dirty="0">
                <a:cs typeface="+mn-ea"/>
                <a:sym typeface="+mn-lt"/>
              </a:rPr>
              <a:t>个方面对党员教育管理的方法途径作出规定。</a:t>
            </a:r>
            <a:endParaRPr lang="zh-CN" altLang="en-US" sz="1500" dirty="0">
              <a:cs typeface="+mn-ea"/>
              <a:sym typeface="+mn-lt"/>
            </a:endParaRPr>
          </a:p>
        </p:txBody>
      </p:sp>
      <p:grpSp>
        <p:nvGrpSpPr>
          <p:cNvPr id="10" name="组合 9"/>
          <p:cNvGrpSpPr/>
          <p:nvPr/>
        </p:nvGrpSpPr>
        <p:grpSpPr>
          <a:xfrm>
            <a:off x="1073378" y="3594261"/>
            <a:ext cx="6912768" cy="720080"/>
            <a:chOff x="935992" y="3079259"/>
            <a:chExt cx="7326008" cy="800089"/>
          </a:xfrm>
        </p:grpSpPr>
        <p:sp>
          <p:nvSpPr>
            <p:cNvPr id="11" name="圆角矩形 10"/>
            <p:cNvSpPr/>
            <p:nvPr/>
          </p:nvSpPr>
          <p:spPr>
            <a:xfrm>
              <a:off x="935992" y="3079259"/>
              <a:ext cx="360000" cy="800089"/>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一</a:t>
              </a:r>
              <a:endParaRPr lang="zh-CN" altLang="en-US" sz="1500" b="1" dirty="0">
                <a:solidFill>
                  <a:schemeClr val="bg1"/>
                </a:solidFill>
                <a:cs typeface="+mn-ea"/>
                <a:sym typeface="+mn-lt"/>
              </a:endParaRPr>
            </a:p>
          </p:txBody>
        </p:sp>
        <p:sp>
          <p:nvSpPr>
            <p:cNvPr id="13" name="圆角矩形 12"/>
            <p:cNvSpPr/>
            <p:nvPr/>
          </p:nvSpPr>
          <p:spPr>
            <a:xfrm>
              <a:off x="1295992" y="3079259"/>
              <a:ext cx="6966008" cy="800089"/>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300" dirty="0">
                  <a:solidFill>
                    <a:schemeClr val="tx1"/>
                  </a:solidFill>
                  <a:cs typeface="+mn-ea"/>
                  <a:sym typeface="+mn-lt"/>
                </a:rPr>
                <a:t>用好党的组织生活这一经常性手段，落实“三会一课”、组织生活会、民主评议党员、谈心谈话等基本制度，组织党员定期参加支部主题党日、按期交纳党费，加强党员党性锻炼。</a:t>
              </a:r>
              <a:endParaRPr lang="zh-CN" altLang="en-US" sz="13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1" dur="500"/>
                                        <p:tgtEl>
                                          <p:spTgt spid="9">
                                            <p:txEl>
                                              <p:pRg st="0" end="0"/>
                                            </p:txEl>
                                          </p:spTgt>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22" name="组合 21"/>
          <p:cNvGrpSpPr/>
          <p:nvPr/>
        </p:nvGrpSpPr>
        <p:grpSpPr>
          <a:xfrm>
            <a:off x="1073378" y="1347614"/>
            <a:ext cx="6912768" cy="720080"/>
            <a:chOff x="935992" y="3079259"/>
            <a:chExt cx="7326008" cy="800089"/>
          </a:xfrm>
        </p:grpSpPr>
        <p:sp>
          <p:nvSpPr>
            <p:cNvPr id="23" name="圆角矩形 22"/>
            <p:cNvSpPr/>
            <p:nvPr/>
          </p:nvSpPr>
          <p:spPr>
            <a:xfrm>
              <a:off x="935992" y="3079259"/>
              <a:ext cx="360000" cy="800089"/>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二</a:t>
              </a:r>
              <a:endParaRPr lang="zh-CN" altLang="en-US" sz="1500" b="1" dirty="0">
                <a:solidFill>
                  <a:schemeClr val="bg1"/>
                </a:solidFill>
                <a:cs typeface="+mn-ea"/>
                <a:sym typeface="+mn-lt"/>
              </a:endParaRPr>
            </a:p>
          </p:txBody>
        </p:sp>
        <p:sp>
          <p:nvSpPr>
            <p:cNvPr id="24" name="圆角矩形 23"/>
            <p:cNvSpPr/>
            <p:nvPr/>
          </p:nvSpPr>
          <p:spPr>
            <a:xfrm>
              <a:off x="1295992" y="3079259"/>
              <a:ext cx="6966008" cy="800089"/>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nSpc>
                  <a:spcPct val="130000"/>
                </a:lnSpc>
              </a:pPr>
              <a:r>
                <a:rPr lang="zh-CN" altLang="en-US" sz="1300" dirty="0">
                  <a:solidFill>
                    <a:schemeClr val="tx1"/>
                  </a:solidFill>
                  <a:cs typeface="+mn-ea"/>
                  <a:sym typeface="+mn-lt"/>
                </a:rPr>
                <a:t>根据党的事业发展和党的建设重点任务，坚持集中培训制度，有计划地组织党员参加集中轮训培训、党内集中学习教育，使党员接受日常教育全覆盖、有保证、见实效。</a:t>
              </a:r>
              <a:endParaRPr lang="zh-CN" altLang="en-US" sz="1300" dirty="0">
                <a:solidFill>
                  <a:schemeClr val="tx1"/>
                </a:solidFill>
                <a:cs typeface="+mn-ea"/>
                <a:sym typeface="+mn-lt"/>
              </a:endParaRPr>
            </a:p>
          </p:txBody>
        </p:sp>
      </p:grpSp>
      <p:grpSp>
        <p:nvGrpSpPr>
          <p:cNvPr id="25" name="组合 24"/>
          <p:cNvGrpSpPr/>
          <p:nvPr/>
        </p:nvGrpSpPr>
        <p:grpSpPr>
          <a:xfrm>
            <a:off x="1073378" y="2355726"/>
            <a:ext cx="6912768" cy="720080"/>
            <a:chOff x="935992" y="3079259"/>
            <a:chExt cx="7326008" cy="800089"/>
          </a:xfrm>
        </p:grpSpPr>
        <p:sp>
          <p:nvSpPr>
            <p:cNvPr id="26" name="圆角矩形 25"/>
            <p:cNvSpPr/>
            <p:nvPr/>
          </p:nvSpPr>
          <p:spPr>
            <a:xfrm>
              <a:off x="935992" y="3079259"/>
              <a:ext cx="360000" cy="800089"/>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三</a:t>
              </a:r>
              <a:endParaRPr lang="zh-CN" altLang="en-US" sz="1500" b="1" dirty="0">
                <a:solidFill>
                  <a:schemeClr val="bg1"/>
                </a:solidFill>
                <a:cs typeface="+mn-ea"/>
                <a:sym typeface="+mn-lt"/>
              </a:endParaRPr>
            </a:p>
          </p:txBody>
        </p:sp>
        <p:sp>
          <p:nvSpPr>
            <p:cNvPr id="27" name="圆角矩形 26"/>
            <p:cNvSpPr/>
            <p:nvPr/>
          </p:nvSpPr>
          <p:spPr>
            <a:xfrm>
              <a:off x="1295992" y="3079259"/>
              <a:ext cx="6966008" cy="800089"/>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nSpc>
                  <a:spcPct val="130000"/>
                </a:lnSpc>
              </a:pPr>
              <a:r>
                <a:rPr lang="zh-CN" altLang="en-US" sz="1300" dirty="0">
                  <a:solidFill>
                    <a:schemeClr val="tx1"/>
                  </a:solidFill>
                  <a:cs typeface="+mn-ea"/>
                  <a:sym typeface="+mn-lt"/>
                </a:rPr>
                <a:t>组织引导党员发挥先锋模范作用，要求党组织设立党员示范岗、党员责任区，开展设岗定责、承诺践诺，引导党员参与志愿服务，充分调动广大党员积极性主动性创造性。</a:t>
              </a:r>
              <a:endParaRPr lang="zh-CN" altLang="en-US" sz="1300" dirty="0">
                <a:solidFill>
                  <a:schemeClr val="tx1"/>
                </a:solidFill>
                <a:cs typeface="+mn-ea"/>
                <a:sym typeface="+mn-lt"/>
              </a:endParaRPr>
            </a:p>
          </p:txBody>
        </p:sp>
      </p:grpSp>
      <p:grpSp>
        <p:nvGrpSpPr>
          <p:cNvPr id="28" name="组合 27"/>
          <p:cNvGrpSpPr/>
          <p:nvPr/>
        </p:nvGrpSpPr>
        <p:grpSpPr>
          <a:xfrm>
            <a:off x="1073378" y="3360169"/>
            <a:ext cx="6912768" cy="720080"/>
            <a:chOff x="935992" y="3079259"/>
            <a:chExt cx="7326008" cy="800089"/>
          </a:xfrm>
        </p:grpSpPr>
        <p:sp>
          <p:nvSpPr>
            <p:cNvPr id="29" name="圆角矩形 28"/>
            <p:cNvSpPr/>
            <p:nvPr/>
          </p:nvSpPr>
          <p:spPr>
            <a:xfrm>
              <a:off x="935992" y="3079259"/>
              <a:ext cx="360000" cy="800089"/>
            </a:xfrm>
            <a:prstGeom prst="roundRect">
              <a:avLst>
                <a:gd name="adj" fmla="val 0"/>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zh-CN" altLang="en-US" sz="1500" b="1" dirty="0">
                  <a:solidFill>
                    <a:schemeClr val="bg1"/>
                  </a:solidFill>
                  <a:cs typeface="+mn-ea"/>
                  <a:sym typeface="+mn-lt"/>
                </a:rPr>
                <a:t>四</a:t>
              </a:r>
              <a:endParaRPr lang="zh-CN" altLang="en-US" sz="1500" b="1" dirty="0">
                <a:solidFill>
                  <a:schemeClr val="bg1"/>
                </a:solidFill>
                <a:cs typeface="+mn-ea"/>
                <a:sym typeface="+mn-lt"/>
              </a:endParaRPr>
            </a:p>
          </p:txBody>
        </p:sp>
        <p:sp>
          <p:nvSpPr>
            <p:cNvPr id="30" name="圆角矩形 29"/>
            <p:cNvSpPr/>
            <p:nvPr/>
          </p:nvSpPr>
          <p:spPr>
            <a:xfrm>
              <a:off x="1295992" y="3079259"/>
              <a:ext cx="6966008" cy="800089"/>
            </a:xfrm>
            <a:prstGeom prst="roundRect">
              <a:avLst>
                <a:gd name="adj" fmla="val 0"/>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nSpc>
                  <a:spcPct val="114000"/>
                </a:lnSpc>
              </a:pPr>
              <a:r>
                <a:rPr lang="zh-CN" altLang="en-US" sz="1300" dirty="0">
                  <a:solidFill>
                    <a:schemeClr val="tx1"/>
                  </a:solidFill>
                  <a:cs typeface="+mn-ea"/>
                  <a:sym typeface="+mn-lt"/>
                </a:rPr>
                <a:t>坚持从严教育管理和热情关心爱护相统一，从政治、思想、工作、生活上激励关怀帮扶党员，落实对老党员等重点对象的服务措施，增强党员荣誉感归属感使命感，激励党员新时代新担当新作为。</a:t>
              </a:r>
              <a:endParaRPr lang="zh-CN" altLang="en-US" sz="13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1917227" y="1053697"/>
            <a:ext cx="6264696" cy="421138"/>
            <a:chOff x="3976823" y="1224685"/>
            <a:chExt cx="2162642"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76823" y="1255946"/>
              <a:ext cx="2162642"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zh-CN" altLang="en-US" sz="1800" dirty="0">
                  <a:solidFill>
                    <a:schemeClr val="bg1"/>
                  </a:solidFill>
                  <a:cs typeface="+mn-ea"/>
                  <a:sym typeface="+mn-lt"/>
                </a:rPr>
                <a:t>党员的党籍和组织关系管理方面</a:t>
              </a: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作出的规定</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229" y="1053697"/>
            <a:ext cx="453998" cy="408772"/>
          </a:xfrm>
          <a:prstGeom prst="rect">
            <a:avLst/>
          </a:prstGeom>
        </p:spPr>
      </p:pic>
      <p:sp>
        <p:nvSpPr>
          <p:cNvPr id="12" name="圆角矩形 11"/>
          <p:cNvSpPr/>
          <p:nvPr/>
        </p:nvSpPr>
        <p:spPr>
          <a:xfrm>
            <a:off x="972000" y="1779662"/>
            <a:ext cx="4968152" cy="360000"/>
          </a:xfrm>
          <a:prstGeom prst="roundRect">
            <a:avLst>
              <a:gd name="adj" fmla="val 0"/>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cs typeface="+mn-ea"/>
                <a:sym typeface="+mn-lt"/>
              </a:rPr>
              <a:t>  党籍是指党员的资格。严格党籍管理是党员管理的基本内容</a:t>
            </a:r>
            <a:endParaRPr lang="zh-CN" altLang="en-US" sz="1600" dirty="0">
              <a:cs typeface="+mn-ea"/>
              <a:sym typeface="+mn-lt"/>
            </a:endParaRPr>
          </a:p>
        </p:txBody>
      </p:sp>
      <p:sp>
        <p:nvSpPr>
          <p:cNvPr id="14" name="文本框 13"/>
          <p:cNvSpPr txBox="1"/>
          <p:nvPr/>
        </p:nvSpPr>
        <p:spPr>
          <a:xfrm>
            <a:off x="972000" y="2164665"/>
            <a:ext cx="7199998" cy="892552"/>
          </a:xfrm>
          <a:prstGeom prst="rect">
            <a:avLst/>
          </a:prstGeom>
          <a:noFill/>
        </p:spPr>
        <p:txBody>
          <a:bodyPr wrap="square" rtlCol="0">
            <a:spAutoFit/>
          </a:bodyPr>
          <a:lstStyle/>
          <a:p>
            <a:pPr>
              <a:buClr>
                <a:srgbClr val="C7000B"/>
              </a:buClr>
              <a:defRPr/>
            </a:pPr>
            <a:r>
              <a:rPr lang="en-US" altLang="zh-CN" sz="1300" dirty="0">
                <a:cs typeface="+mn-ea"/>
                <a:sym typeface="+mn-lt"/>
              </a:rPr>
              <a:t>         《</a:t>
            </a:r>
            <a:r>
              <a:rPr lang="zh-CN" altLang="en-US" sz="1300" dirty="0">
                <a:cs typeface="+mn-ea"/>
                <a:sym typeface="+mn-lt"/>
              </a:rPr>
              <a:t>条例</a:t>
            </a:r>
            <a:r>
              <a:rPr lang="en-US" altLang="zh-CN" sz="1300" dirty="0">
                <a:cs typeface="+mn-ea"/>
                <a:sym typeface="+mn-lt"/>
              </a:rPr>
              <a:t>》</a:t>
            </a:r>
            <a:r>
              <a:rPr lang="zh-CN" altLang="en-US" sz="1300" dirty="0">
                <a:cs typeface="+mn-ea"/>
                <a:sym typeface="+mn-lt"/>
              </a:rPr>
              <a:t>规定，对因私出国并在国外长期定居的党员和出国学习研究超过</a:t>
            </a:r>
            <a:r>
              <a:rPr lang="en-US" altLang="zh-CN" sz="1300" dirty="0">
                <a:cs typeface="+mn-ea"/>
                <a:sym typeface="+mn-lt"/>
              </a:rPr>
              <a:t>5</a:t>
            </a:r>
            <a:r>
              <a:rPr lang="zh-CN" altLang="en-US" sz="1300" dirty="0">
                <a:cs typeface="+mn-ea"/>
                <a:sym typeface="+mn-lt"/>
              </a:rPr>
              <a:t>年时间仍未返回的党员，一般予以停止党籍；对与党组织失去联系</a:t>
            </a:r>
            <a:r>
              <a:rPr lang="en-US" altLang="zh-CN" sz="1300" dirty="0">
                <a:cs typeface="+mn-ea"/>
                <a:sym typeface="+mn-lt"/>
              </a:rPr>
              <a:t>6</a:t>
            </a:r>
            <a:r>
              <a:rPr lang="zh-CN" altLang="en-US" sz="1300" dirty="0">
                <a:cs typeface="+mn-ea"/>
                <a:sym typeface="+mn-lt"/>
              </a:rPr>
              <a:t>个月以上、通过各种方式查找仍然没有取得联系的党员，予以停止党籍。停止党籍是对党员党籍的管理手段，不是组织处置，也不是党纪处分。对停止党籍的党员，符合条件的，可以按照规定程序恢复党籍。</a:t>
            </a:r>
            <a:endParaRPr lang="zh-CN" altLang="en-US" sz="1300" dirty="0">
              <a:cs typeface="+mn-ea"/>
              <a:sym typeface="+mn-lt"/>
            </a:endParaRPr>
          </a:p>
        </p:txBody>
      </p:sp>
      <p:sp>
        <p:nvSpPr>
          <p:cNvPr id="15" name="圆角矩形 14"/>
          <p:cNvSpPr/>
          <p:nvPr/>
        </p:nvSpPr>
        <p:spPr>
          <a:xfrm>
            <a:off x="972000" y="3218931"/>
            <a:ext cx="7199998" cy="538542"/>
          </a:xfrm>
          <a:prstGeom prst="roundRect">
            <a:avLst>
              <a:gd name="adj" fmla="val 0"/>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cs typeface="+mn-ea"/>
                <a:sym typeface="+mn-lt"/>
              </a:rPr>
              <a:t>党员组织关系是指党员对党的基层组织的隶属关系。党员组织关系管理是党员管理的一项重要制度安排。</a:t>
            </a:r>
            <a:endParaRPr lang="zh-CN" altLang="en-US" sz="1400" dirty="0">
              <a:cs typeface="+mn-ea"/>
              <a:sym typeface="+mn-lt"/>
            </a:endParaRPr>
          </a:p>
        </p:txBody>
      </p:sp>
      <p:sp>
        <p:nvSpPr>
          <p:cNvPr id="17" name="文本框 16"/>
          <p:cNvSpPr txBox="1"/>
          <p:nvPr/>
        </p:nvSpPr>
        <p:spPr>
          <a:xfrm>
            <a:off x="972000" y="3795886"/>
            <a:ext cx="7199998" cy="692497"/>
          </a:xfrm>
          <a:prstGeom prst="rect">
            <a:avLst/>
          </a:prstGeom>
          <a:noFill/>
        </p:spPr>
        <p:txBody>
          <a:bodyPr wrap="square" rtlCol="0">
            <a:spAutoFit/>
          </a:bodyPr>
          <a:lstStyle/>
          <a:p>
            <a:pPr>
              <a:buClr>
                <a:srgbClr val="C7000B"/>
              </a:buClr>
              <a:defRPr/>
            </a:pPr>
            <a:r>
              <a:rPr lang="en-US" altLang="zh-CN" sz="1300" dirty="0">
                <a:cs typeface="+mn-ea"/>
                <a:sym typeface="+mn-lt"/>
              </a:rPr>
              <a:t>         《</a:t>
            </a:r>
            <a:r>
              <a:rPr lang="zh-CN" altLang="en-US" sz="1300" dirty="0">
                <a:cs typeface="+mn-ea"/>
                <a:sym typeface="+mn-lt"/>
              </a:rPr>
              <a:t>条例</a:t>
            </a:r>
            <a:r>
              <a:rPr lang="en-US" altLang="zh-CN" sz="1300" dirty="0">
                <a:cs typeface="+mn-ea"/>
                <a:sym typeface="+mn-lt"/>
              </a:rPr>
              <a:t>》</a:t>
            </a:r>
            <a:r>
              <a:rPr lang="zh-CN" altLang="en-US" sz="1300" dirty="0">
                <a:cs typeface="+mn-ea"/>
                <a:sym typeface="+mn-lt"/>
              </a:rPr>
              <a:t>分别对理顺党员组织关系、转移和接收党员组织关系等作出规定，特别是规定具有审批预备党员权限的基层党委，可以在全国范围直接相互转移和接收党员组织关系。这一规定，进一步强化了基层党组织对党员的管理职责，为党员转接组织关系提供了便利。</a:t>
            </a:r>
            <a:endParaRPr lang="zh-CN" altLang="en-US" sz="13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ppt_x</p:attrName>
                                        </p:attrNameLst>
                                      </p:cBhvr>
                                      <p:tavLst>
                                        <p:tav tm="0">
                                          <p:val>
                                            <p:strVal val="#ppt_x-#ppt_w*1.125000"/>
                                          </p:val>
                                        </p:tav>
                                        <p:tav tm="100000">
                                          <p:val>
                                            <p:strVal val="#ppt_x"/>
                                          </p:val>
                                        </p:tav>
                                      </p:tavLst>
                                    </p:anim>
                                    <p:animEffect transition="in" filter="wipe(right)">
                                      <p:cBhvr>
                                        <p:cTn id="27" dur="500"/>
                                        <p:tgtEl>
                                          <p:spTgt spid="1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animBg="1"/>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1917227" y="1053697"/>
            <a:ext cx="6264696" cy="421138"/>
            <a:chOff x="3976823" y="1224685"/>
            <a:chExt cx="2162642"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76823" y="1255946"/>
              <a:ext cx="2162642"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专门就党员监督和组织处置作出规定的原因</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3229" y="1053697"/>
            <a:ext cx="453998" cy="408772"/>
          </a:xfrm>
          <a:prstGeom prst="rect">
            <a:avLst/>
          </a:prstGeom>
        </p:spPr>
      </p:pic>
      <p:sp>
        <p:nvSpPr>
          <p:cNvPr id="11" name="文本框 10"/>
          <p:cNvSpPr txBox="1"/>
          <p:nvPr/>
        </p:nvSpPr>
        <p:spPr>
          <a:xfrm>
            <a:off x="971600" y="1707654"/>
            <a:ext cx="7416424" cy="1692771"/>
          </a:xfrm>
          <a:prstGeom prst="rect">
            <a:avLst/>
          </a:prstGeom>
          <a:noFill/>
        </p:spPr>
        <p:txBody>
          <a:bodyPr wrap="square" rtlCol="0">
            <a:spAutoFit/>
          </a:bodyPr>
          <a:lstStyle/>
          <a:p>
            <a:pPr>
              <a:buClr>
                <a:srgbClr val="C7000B"/>
              </a:buClr>
              <a:defRPr/>
            </a:pPr>
            <a:r>
              <a:rPr lang="zh-CN" altLang="en-US" sz="1300" dirty="0">
                <a:cs typeface="+mn-ea"/>
                <a:sym typeface="+mn-lt"/>
              </a:rPr>
              <a:t>         党的十八大以来，我们党加强党员队伍管理的一个鲜明特点，就是管在日常、严在经常，从最基础环节、最基本工作抓起，把全面从严治党要求落实到每个支部、每名党员。</a:t>
            </a:r>
            <a:r>
              <a:rPr lang="en-US" altLang="zh-CN" sz="1300" dirty="0">
                <a:cs typeface="+mn-ea"/>
                <a:sym typeface="+mn-lt"/>
              </a:rPr>
              <a:t>《</a:t>
            </a:r>
            <a:r>
              <a:rPr lang="zh-CN" altLang="en-US" sz="1300" dirty="0">
                <a:cs typeface="+mn-ea"/>
                <a:sym typeface="+mn-lt"/>
              </a:rPr>
              <a:t>条例</a:t>
            </a:r>
            <a:r>
              <a:rPr lang="en-US" altLang="zh-CN" sz="1300" dirty="0">
                <a:cs typeface="+mn-ea"/>
                <a:sym typeface="+mn-lt"/>
              </a:rPr>
              <a:t>》</a:t>
            </a:r>
            <a:r>
              <a:rPr lang="zh-CN" altLang="en-US" sz="1300" dirty="0">
                <a:cs typeface="+mn-ea"/>
                <a:sym typeface="+mn-lt"/>
              </a:rPr>
              <a:t>总结运用这一成功经验，设专章对党员监督和组织处置作出规范，目的就是通过抓好日常性的管理监督和组织处置，保持党员队伍先进性和纯洁性，不断维护党的肌体健康。在具体制度设计上，</a:t>
            </a:r>
            <a:r>
              <a:rPr lang="en-US" altLang="zh-CN" sz="1300" dirty="0">
                <a:cs typeface="+mn-ea"/>
                <a:sym typeface="+mn-lt"/>
              </a:rPr>
              <a:t>《</a:t>
            </a:r>
            <a:r>
              <a:rPr lang="zh-CN" altLang="en-US" sz="1300" dirty="0">
                <a:cs typeface="+mn-ea"/>
                <a:sym typeface="+mn-lt"/>
              </a:rPr>
              <a:t>条例</a:t>
            </a:r>
            <a:r>
              <a:rPr lang="en-US" altLang="zh-CN" sz="1300" dirty="0">
                <a:cs typeface="+mn-ea"/>
                <a:sym typeface="+mn-lt"/>
              </a:rPr>
              <a:t>》</a:t>
            </a:r>
            <a:r>
              <a:rPr lang="zh-CN" altLang="en-US" sz="1300" dirty="0">
                <a:cs typeface="+mn-ea"/>
                <a:sym typeface="+mn-lt"/>
              </a:rPr>
              <a:t>依据党章规定，与</a:t>
            </a:r>
            <a:r>
              <a:rPr lang="en-US" altLang="zh-CN" sz="1300" dirty="0">
                <a:cs typeface="+mn-ea"/>
                <a:sym typeface="+mn-lt"/>
              </a:rPr>
              <a:t>《</a:t>
            </a:r>
            <a:r>
              <a:rPr lang="zh-CN" altLang="en-US" sz="1300" dirty="0">
                <a:cs typeface="+mn-ea"/>
                <a:sym typeface="+mn-lt"/>
              </a:rPr>
              <a:t>中国共产党纪律处分条例</a:t>
            </a:r>
            <a:r>
              <a:rPr lang="en-US" altLang="zh-CN" sz="1300" dirty="0">
                <a:cs typeface="+mn-ea"/>
                <a:sym typeface="+mn-lt"/>
              </a:rPr>
              <a:t>》</a:t>
            </a:r>
            <a:r>
              <a:rPr lang="zh-CN" altLang="en-US" sz="1300" dirty="0">
                <a:cs typeface="+mn-ea"/>
                <a:sym typeface="+mn-lt"/>
              </a:rPr>
              <a:t>、</a:t>
            </a:r>
            <a:r>
              <a:rPr lang="en-US" altLang="zh-CN" sz="1300" dirty="0">
                <a:cs typeface="+mn-ea"/>
                <a:sym typeface="+mn-lt"/>
              </a:rPr>
              <a:t>《</a:t>
            </a:r>
            <a:r>
              <a:rPr lang="zh-CN" altLang="en-US" sz="1300" dirty="0">
                <a:cs typeface="+mn-ea"/>
                <a:sym typeface="+mn-lt"/>
              </a:rPr>
              <a:t>中国共产党党内监督条例</a:t>
            </a:r>
            <a:r>
              <a:rPr lang="en-US" altLang="zh-CN" sz="1300" dirty="0">
                <a:cs typeface="+mn-ea"/>
                <a:sym typeface="+mn-lt"/>
              </a:rPr>
              <a:t>》</a:t>
            </a:r>
            <a:r>
              <a:rPr lang="zh-CN" altLang="en-US" sz="1300" dirty="0">
                <a:cs typeface="+mn-ea"/>
                <a:sym typeface="+mn-lt"/>
              </a:rPr>
              <a:t>相衔接，坚持党员政治标准和基本条件，坚持抓早抓小、防微杜渐，坚持立足教育、区别对待，对在党员日常监督中发现问题的，综合考虑问题性质、情节轻重和本人态度，规定了提醒谈话、批评教育、限期改正、劝其退党或除名等</a:t>
            </a:r>
            <a:r>
              <a:rPr lang="en-US" altLang="zh-CN" sz="1300" dirty="0">
                <a:cs typeface="+mn-ea"/>
                <a:sym typeface="+mn-lt"/>
              </a:rPr>
              <a:t>4</a:t>
            </a:r>
            <a:r>
              <a:rPr lang="zh-CN" altLang="en-US" sz="1300" dirty="0">
                <a:cs typeface="+mn-ea"/>
                <a:sym typeface="+mn-lt"/>
              </a:rPr>
              <a:t>种教育管理和组织处置方式，由轻及重、层层递进，既从严要求，又体现组织关怀。</a:t>
            </a:r>
            <a:endParaRPr lang="zh-CN" altLang="en-US" sz="1300" dirty="0">
              <a:cs typeface="+mn-ea"/>
              <a:sym typeface="+mn-lt"/>
            </a:endParaRPr>
          </a:p>
        </p:txBody>
      </p:sp>
      <p:grpSp>
        <p:nvGrpSpPr>
          <p:cNvPr id="13" name="组合 12"/>
          <p:cNvGrpSpPr/>
          <p:nvPr/>
        </p:nvGrpSpPr>
        <p:grpSpPr>
          <a:xfrm>
            <a:off x="1043608" y="3507855"/>
            <a:ext cx="1350000" cy="1368153"/>
            <a:chOff x="794012" y="2543663"/>
            <a:chExt cx="892971" cy="1122304"/>
          </a:xfrm>
        </p:grpSpPr>
        <p:sp>
          <p:nvSpPr>
            <p:cNvPr id="18" name="矩形 17"/>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一</a:t>
              </a:r>
              <a:endParaRPr lang="zh-CN" altLang="en-US" sz="1500" b="1" dirty="0">
                <a:solidFill>
                  <a:schemeClr val="bg1"/>
                </a:solidFill>
                <a:cs typeface="+mn-ea"/>
                <a:sym typeface="+mn-lt"/>
              </a:endParaRPr>
            </a:p>
          </p:txBody>
        </p:sp>
        <p:sp>
          <p:nvSpPr>
            <p:cNvPr id="19" name="矩形 18"/>
            <p:cNvSpPr/>
            <p:nvPr/>
          </p:nvSpPr>
          <p:spPr>
            <a:xfrm>
              <a:off x="794012" y="2866864"/>
              <a:ext cx="892971" cy="79910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明确对党员进行日常监督的方式和内容</a:t>
              </a:r>
              <a:endParaRPr lang="zh-CN" altLang="en-US" sz="1300" dirty="0">
                <a:solidFill>
                  <a:schemeClr val="tx1"/>
                </a:solidFill>
                <a:cs typeface="+mn-ea"/>
                <a:sym typeface="+mn-lt"/>
              </a:endParaRPr>
            </a:p>
          </p:txBody>
        </p:sp>
      </p:grpSp>
      <p:grpSp>
        <p:nvGrpSpPr>
          <p:cNvPr id="20" name="组合 19"/>
          <p:cNvGrpSpPr/>
          <p:nvPr/>
        </p:nvGrpSpPr>
        <p:grpSpPr>
          <a:xfrm>
            <a:off x="2627784" y="3507854"/>
            <a:ext cx="1350000" cy="1368153"/>
            <a:chOff x="794012" y="2543663"/>
            <a:chExt cx="892971" cy="1122304"/>
          </a:xfrm>
        </p:grpSpPr>
        <p:sp>
          <p:nvSpPr>
            <p:cNvPr id="21" name="矩形 20"/>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二</a:t>
              </a:r>
              <a:endParaRPr lang="zh-CN" altLang="en-US" sz="1500" b="1" dirty="0">
                <a:solidFill>
                  <a:schemeClr val="bg1"/>
                </a:solidFill>
                <a:cs typeface="+mn-ea"/>
                <a:sym typeface="+mn-lt"/>
              </a:endParaRPr>
            </a:p>
          </p:txBody>
        </p:sp>
        <p:sp>
          <p:nvSpPr>
            <p:cNvPr id="22" name="矩形 21"/>
            <p:cNvSpPr/>
            <p:nvPr/>
          </p:nvSpPr>
          <p:spPr>
            <a:xfrm>
              <a:off x="794012" y="2866864"/>
              <a:ext cx="892971" cy="79910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明确进行提醒谈话的情形</a:t>
              </a:r>
              <a:endParaRPr lang="zh-CN" altLang="en-US" sz="1300" dirty="0">
                <a:solidFill>
                  <a:schemeClr val="tx1"/>
                </a:solidFill>
                <a:cs typeface="+mn-ea"/>
                <a:sym typeface="+mn-lt"/>
              </a:endParaRPr>
            </a:p>
          </p:txBody>
        </p:sp>
      </p:grpSp>
      <p:grpSp>
        <p:nvGrpSpPr>
          <p:cNvPr id="23" name="组合 22"/>
          <p:cNvGrpSpPr/>
          <p:nvPr/>
        </p:nvGrpSpPr>
        <p:grpSpPr>
          <a:xfrm>
            <a:off x="4211960" y="3507854"/>
            <a:ext cx="1350000" cy="1368153"/>
            <a:chOff x="794012" y="2543663"/>
            <a:chExt cx="892971" cy="1122304"/>
          </a:xfrm>
        </p:grpSpPr>
        <p:sp>
          <p:nvSpPr>
            <p:cNvPr id="24" name="矩形 23"/>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三</a:t>
              </a:r>
              <a:endParaRPr lang="zh-CN" altLang="en-US" sz="1500" b="1" dirty="0">
                <a:solidFill>
                  <a:schemeClr val="bg1"/>
                </a:solidFill>
                <a:cs typeface="+mn-ea"/>
                <a:sym typeface="+mn-lt"/>
              </a:endParaRPr>
            </a:p>
          </p:txBody>
        </p:sp>
        <p:sp>
          <p:nvSpPr>
            <p:cNvPr id="25" name="矩形 24"/>
            <p:cNvSpPr/>
            <p:nvPr/>
          </p:nvSpPr>
          <p:spPr>
            <a:xfrm>
              <a:off x="794012" y="2866864"/>
              <a:ext cx="892971" cy="79910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明确开展批评教育的具体情形和要求</a:t>
              </a:r>
              <a:endParaRPr lang="zh-CN" altLang="en-US" sz="1300" dirty="0">
                <a:solidFill>
                  <a:schemeClr val="tx1"/>
                </a:solidFill>
                <a:cs typeface="+mn-ea"/>
                <a:sym typeface="+mn-lt"/>
              </a:endParaRPr>
            </a:p>
          </p:txBody>
        </p:sp>
      </p:grpSp>
      <p:grpSp>
        <p:nvGrpSpPr>
          <p:cNvPr id="26" name="组合 25"/>
          <p:cNvGrpSpPr/>
          <p:nvPr/>
        </p:nvGrpSpPr>
        <p:grpSpPr>
          <a:xfrm>
            <a:off x="5796135" y="3507854"/>
            <a:ext cx="2385787" cy="1368153"/>
            <a:chOff x="794012" y="2543663"/>
            <a:chExt cx="892971" cy="1122304"/>
          </a:xfrm>
        </p:grpSpPr>
        <p:sp>
          <p:nvSpPr>
            <p:cNvPr id="27" name="矩形 26"/>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四</a:t>
              </a:r>
              <a:endParaRPr lang="zh-CN" altLang="en-US" sz="1500" b="1" dirty="0">
                <a:solidFill>
                  <a:schemeClr val="bg1"/>
                </a:solidFill>
                <a:cs typeface="+mn-ea"/>
                <a:sym typeface="+mn-lt"/>
              </a:endParaRPr>
            </a:p>
          </p:txBody>
        </p:sp>
        <p:sp>
          <p:nvSpPr>
            <p:cNvPr id="28" name="矩形 27"/>
            <p:cNvSpPr/>
            <p:nvPr/>
          </p:nvSpPr>
          <p:spPr>
            <a:xfrm>
              <a:off x="794012" y="2866864"/>
              <a:ext cx="892971" cy="79910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分别对限期改正、劝其退党或除名等组织处置，进一步细化适用情形和要求，为党组织稳妥有序开展组织处置工作提供法规依据。</a:t>
              </a:r>
              <a:endParaRPr lang="zh-CN" altLang="en-US" sz="12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8" dur="500"/>
                                        <p:tgtEl>
                                          <p:spTgt spid="11">
                                            <p:txEl>
                                              <p:pRg st="0" end="0"/>
                                            </p:txEl>
                                          </p:spTgt>
                                        </p:tgtEl>
                                      </p:cBhvr>
                                    </p:animEffect>
                                  </p:childTnLst>
                                </p:cTn>
                              </p:par>
                            </p:childTnLst>
                          </p:cTn>
                        </p:par>
                        <p:par>
                          <p:cTn id="19" fill="hold">
                            <p:stCondLst>
                              <p:cond delay="500"/>
                            </p:stCondLst>
                            <p:childTnLst>
                              <p:par>
                                <p:cTn id="20" presetID="1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ppt_y</p:attrName>
                                        </p:attrNameLst>
                                      </p:cBhvr>
                                      <p:tavLst>
                                        <p:tav tm="0">
                                          <p:val>
                                            <p:strVal val="#ppt_y-#ppt_h*1.125000"/>
                                          </p:val>
                                        </p:tav>
                                        <p:tav tm="100000">
                                          <p:val>
                                            <p:strVal val="#ppt_y"/>
                                          </p:val>
                                        </p:tav>
                                      </p:tavLst>
                                    </p:anim>
                                    <p:animEffect transition="in" filter="wipe(down)">
                                      <p:cBhvr>
                                        <p:cTn id="23" dur="500"/>
                                        <p:tgtEl>
                                          <p:spTgt spid="13"/>
                                        </p:tgtEl>
                                      </p:cBhvr>
                                    </p:animEffect>
                                  </p:childTnLst>
                                </p:cTn>
                              </p:par>
                            </p:childTnLst>
                          </p:cTn>
                        </p:par>
                        <p:par>
                          <p:cTn id="24" fill="hold">
                            <p:stCondLst>
                              <p:cond delay="1000"/>
                            </p:stCondLst>
                            <p:childTnLst>
                              <p:par>
                                <p:cTn id="25" presetID="1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down)">
                                      <p:cBhvr>
                                        <p:cTn id="28" dur="500"/>
                                        <p:tgtEl>
                                          <p:spTgt spid="20"/>
                                        </p:tgtEl>
                                      </p:cBhvr>
                                    </p:animEffect>
                                  </p:childTnLst>
                                </p:cTn>
                              </p:par>
                            </p:childTnLst>
                          </p:cTn>
                        </p:par>
                        <p:par>
                          <p:cTn id="29" fill="hold">
                            <p:stCondLst>
                              <p:cond delay="1500"/>
                            </p:stCondLst>
                            <p:childTnLst>
                              <p:par>
                                <p:cTn id="30" presetID="12" presetClass="entr" presetSubtype="1"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down)">
                                      <p:cBhvr>
                                        <p:cTn id="33" dur="500"/>
                                        <p:tgtEl>
                                          <p:spTgt spid="23"/>
                                        </p:tgtEl>
                                      </p:cBhvr>
                                    </p:animEffect>
                                  </p:childTnLst>
                                </p:cTn>
                              </p:par>
                            </p:childTnLst>
                          </p:cTn>
                        </p:par>
                        <p:par>
                          <p:cTn id="34" fill="hold">
                            <p:stCondLst>
                              <p:cond delay="2000"/>
                            </p:stCondLst>
                            <p:childTnLst>
                              <p:par>
                                <p:cTn id="35" presetID="12" presetClass="entr" presetSubtype="1"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p:tgtEl>
                                          <p:spTgt spid="26"/>
                                        </p:tgtEl>
                                        <p:attrNameLst>
                                          <p:attrName>ppt_y</p:attrName>
                                        </p:attrNameLst>
                                      </p:cBhvr>
                                      <p:tavLst>
                                        <p:tav tm="0">
                                          <p:val>
                                            <p:strVal val="#ppt_y-#ppt_h*1.125000"/>
                                          </p:val>
                                        </p:tav>
                                        <p:tav tm="100000">
                                          <p:val>
                                            <p:strVal val="#ppt_y"/>
                                          </p:val>
                                        </p:tav>
                                      </p:tavLst>
                                    </p:anim>
                                    <p:animEffect transition="in" filter="wipe(down)">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433710" y="1053697"/>
            <a:ext cx="4959029" cy="421138"/>
            <a:chOff x="3976823" y="1224685"/>
            <a:chExt cx="2162642" cy="421138"/>
          </a:xfrm>
        </p:grpSpPr>
        <p:sp>
          <p:nvSpPr>
            <p:cNvPr id="6" name="圆角矩形 5"/>
            <p:cNvSpPr/>
            <p:nvPr/>
          </p:nvSpPr>
          <p:spPr>
            <a:xfrm>
              <a:off x="4079087" y="1224685"/>
              <a:ext cx="195811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3976823" y="1255946"/>
              <a:ext cx="2162642"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对加强流动党员管理做出的规定</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79712" y="1053697"/>
            <a:ext cx="453998" cy="408772"/>
          </a:xfrm>
          <a:prstGeom prst="rect">
            <a:avLst/>
          </a:prstGeom>
        </p:spPr>
      </p:pic>
      <p:sp>
        <p:nvSpPr>
          <p:cNvPr id="29" name="文本框 28"/>
          <p:cNvSpPr txBox="1"/>
          <p:nvPr/>
        </p:nvSpPr>
        <p:spPr>
          <a:xfrm>
            <a:off x="1050605" y="1707654"/>
            <a:ext cx="7200000" cy="939488"/>
          </a:xfrm>
          <a:prstGeom prst="rect">
            <a:avLst/>
          </a:prstGeom>
          <a:noFill/>
        </p:spPr>
        <p:txBody>
          <a:bodyPr wrap="square" rtlCol="0">
            <a:spAutoFit/>
          </a:bodyPr>
          <a:lstStyle/>
          <a:p>
            <a:pPr>
              <a:lnSpc>
                <a:spcPct val="135000"/>
              </a:lnSpc>
              <a:buClr>
                <a:srgbClr val="C7000B"/>
              </a:buClr>
              <a:defRPr/>
            </a:pPr>
            <a:r>
              <a:rPr lang="zh-CN" altLang="en-US" sz="1400" dirty="0">
                <a:cs typeface="+mn-ea"/>
                <a:sym typeface="+mn-lt"/>
              </a:rPr>
              <a:t>          流动党员是党员队伍的重要组成部分。针对一些基层党组织对流动党员管理责任落实不够、流动党员参加组织生活难等问题，着眼让每名流动党员都纳入党组织有效管理，</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在总结近些年来各地实践经验基础上，从</a:t>
            </a:r>
            <a:r>
              <a:rPr lang="en-US" altLang="zh-CN" sz="1400" dirty="0">
                <a:cs typeface="+mn-ea"/>
                <a:sym typeface="+mn-lt"/>
              </a:rPr>
              <a:t>3</a:t>
            </a:r>
            <a:r>
              <a:rPr lang="zh-CN" altLang="en-US" sz="1400" dirty="0">
                <a:cs typeface="+mn-ea"/>
                <a:sym typeface="+mn-lt"/>
              </a:rPr>
              <a:t>个方面作了规定。</a:t>
            </a:r>
            <a:endParaRPr lang="zh-CN" altLang="en-US" sz="1400" dirty="0">
              <a:cs typeface="+mn-ea"/>
              <a:sym typeface="+mn-lt"/>
            </a:endParaRPr>
          </a:p>
        </p:txBody>
      </p:sp>
      <p:grpSp>
        <p:nvGrpSpPr>
          <p:cNvPr id="34" name="组合 33"/>
          <p:cNvGrpSpPr/>
          <p:nvPr/>
        </p:nvGrpSpPr>
        <p:grpSpPr>
          <a:xfrm>
            <a:off x="1190759" y="2926282"/>
            <a:ext cx="6919691" cy="1368152"/>
            <a:chOff x="1403439" y="2282025"/>
            <a:chExt cx="3055273" cy="752152"/>
          </a:xfrm>
        </p:grpSpPr>
        <p:sp>
          <p:nvSpPr>
            <p:cNvPr id="35" name="矩形 34"/>
            <p:cNvSpPr/>
            <p:nvPr/>
          </p:nvSpPr>
          <p:spPr>
            <a:xfrm>
              <a:off x="1403439" y="2559135"/>
              <a:ext cx="3055273" cy="475042"/>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1300" dirty="0">
                  <a:solidFill>
                    <a:schemeClr val="tx1"/>
                  </a:solidFill>
                  <a:cs typeface="+mn-ea"/>
                  <a:sym typeface="+mn-lt"/>
                </a:rPr>
                <a:t>明确流出地党组织应当与流动党员保持经常联系，跟进做好教育培训和管理服务等工作，流入地党组织应当协助做好流动党员日常管理，流出地和流入地党组织应当衔接做好流动党员组织关系转接工作。</a:t>
              </a:r>
              <a:endParaRPr lang="zh-CN" altLang="en-US" sz="1300" dirty="0">
                <a:solidFill>
                  <a:schemeClr val="tx1"/>
                </a:solidFill>
                <a:cs typeface="+mn-ea"/>
                <a:sym typeface="+mn-lt"/>
              </a:endParaRPr>
            </a:p>
          </p:txBody>
        </p:sp>
        <p:sp>
          <p:nvSpPr>
            <p:cNvPr id="36" name="矩形 35"/>
            <p:cNvSpPr/>
            <p:nvPr/>
          </p:nvSpPr>
          <p:spPr>
            <a:xfrm>
              <a:off x="1403439" y="2282025"/>
              <a:ext cx="3055273" cy="237522"/>
            </a:xfrm>
            <a:prstGeom prst="rect">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一是强化流出地、流入地党组织共管责任</a:t>
              </a:r>
              <a:endParaRPr lang="zh-CN" altLang="en-US" b="1" dirty="0">
                <a:solidFill>
                  <a:srgbClr val="FFFF00"/>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par>
                          <p:cTn id="18" fill="hold">
                            <p:stCondLst>
                              <p:cond delay="1500"/>
                            </p:stCondLst>
                            <p:childTnLst>
                              <p:par>
                                <p:cTn id="19" presetID="1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p:tgtEl>
                                          <p:spTgt spid="34"/>
                                        </p:tgtEl>
                                        <p:attrNameLst>
                                          <p:attrName>ppt_y</p:attrName>
                                        </p:attrNameLst>
                                      </p:cBhvr>
                                      <p:tavLst>
                                        <p:tav tm="0">
                                          <p:val>
                                            <p:strVal val="#ppt_y-#ppt_h*1.125000"/>
                                          </p:val>
                                        </p:tav>
                                        <p:tav tm="100000">
                                          <p:val>
                                            <p:strVal val="#ppt_y"/>
                                          </p:val>
                                        </p:tav>
                                      </p:tavLst>
                                    </p:anim>
                                    <p:animEffect transition="in" filter="wipe(down)">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grpSp>
        <p:nvGrpSpPr>
          <p:cNvPr id="5" name="组合 4"/>
          <p:cNvGrpSpPr/>
          <p:nvPr/>
        </p:nvGrpSpPr>
        <p:grpSpPr>
          <a:xfrm>
            <a:off x="1036087" y="1017290"/>
            <a:ext cx="3240360" cy="421138"/>
            <a:chOff x="4012647" y="1224685"/>
            <a:chExt cx="2163743" cy="421138"/>
          </a:xfrm>
        </p:grpSpPr>
        <p:sp>
          <p:nvSpPr>
            <p:cNvPr id="6" name="圆角矩形 5"/>
            <p:cNvSpPr/>
            <p:nvPr/>
          </p:nvSpPr>
          <p:spPr>
            <a:xfrm>
              <a:off x="4079087" y="1224685"/>
              <a:ext cx="2097303"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12647" y="1255946"/>
              <a:ext cx="2163743"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制定的背景和意义</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5698" y="1017290"/>
            <a:ext cx="453998" cy="408772"/>
          </a:xfrm>
          <a:prstGeom prst="rect">
            <a:avLst/>
          </a:prstGeom>
        </p:spPr>
      </p:pic>
      <p:sp>
        <p:nvSpPr>
          <p:cNvPr id="9" name="下箭头 8"/>
          <p:cNvSpPr/>
          <p:nvPr/>
        </p:nvSpPr>
        <p:spPr>
          <a:xfrm rot="5400000" flipV="1">
            <a:off x="5641191" y="2931486"/>
            <a:ext cx="351039" cy="471465"/>
          </a:xfrm>
          <a:prstGeom prst="downArrow">
            <a:avLst/>
          </a:prstGeom>
          <a:solidFill>
            <a:srgbClr val="E2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下箭头 10"/>
          <p:cNvSpPr/>
          <p:nvPr/>
        </p:nvSpPr>
        <p:spPr>
          <a:xfrm rot="5400000">
            <a:off x="3173211" y="2951196"/>
            <a:ext cx="351039" cy="432048"/>
          </a:xfrm>
          <a:prstGeom prst="downArrow">
            <a:avLst/>
          </a:prstGeom>
          <a:solidFill>
            <a:srgbClr val="E2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830251" y="2015682"/>
            <a:ext cx="2302455" cy="2140244"/>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35"/>
          <p:cNvSpPr txBox="1"/>
          <p:nvPr/>
        </p:nvSpPr>
        <p:spPr>
          <a:xfrm>
            <a:off x="910830" y="2130432"/>
            <a:ext cx="2147473" cy="1974900"/>
          </a:xfrm>
          <a:prstGeom prst="rect">
            <a:avLst/>
          </a:prstGeom>
          <a:noFill/>
          <a:ln>
            <a:noFill/>
          </a:ln>
        </p:spPr>
        <p:txBody>
          <a:bodyPr wrap="square">
            <a:spAutoFit/>
          </a:bodyPr>
          <a:lstStyle>
            <a:defPPr>
              <a:defRPr lang="zh-CN"/>
            </a:defPPr>
            <a:lvl1pPr algn="just" eaLnBrk="0" hangingPunct="0">
              <a:defRPr sz="2000">
                <a:solidFill>
                  <a:srgbClr val="595959"/>
                </a:solidFill>
                <a:latin typeface="微软雅黑" panose="020B0503020204020204" pitchFamily="34" charset="-122"/>
                <a:ea typeface="微软雅黑" panose="020B0503020204020204" pitchFamily="34" charset="-122"/>
              </a:defRPr>
            </a:lvl1pPr>
          </a:lstStyle>
          <a:p>
            <a:pPr>
              <a:lnSpc>
                <a:spcPct val="114000"/>
              </a:lnSpc>
              <a:buClr>
                <a:srgbClr val="E20000"/>
              </a:buClr>
            </a:pPr>
            <a:r>
              <a:rPr lang="zh-CN" altLang="en-US" sz="1200" dirty="0">
                <a:solidFill>
                  <a:schemeClr val="tx1"/>
                </a:solidFill>
                <a:latin typeface="+mn-lt"/>
                <a:ea typeface="+mn-ea"/>
                <a:cs typeface="+mn-ea"/>
                <a:sym typeface="+mn-lt"/>
              </a:rPr>
              <a:t>我们党历来重视党员教育管理工作。党的十八大以来，以习近平同志为核心的党中央把党员教育管理作为党的建设一项基础性经常性工作来部署推进，从严从实教育管理党员，推动管党治党不断从宽松软走向严紧硬，取得明显成效。</a:t>
            </a:r>
            <a:endParaRPr lang="zh-CN" altLang="en-US" sz="1200" dirty="0">
              <a:solidFill>
                <a:schemeClr val="tx1"/>
              </a:solidFill>
              <a:latin typeface="+mn-lt"/>
              <a:ea typeface="+mn-ea"/>
              <a:cs typeface="+mn-ea"/>
              <a:sym typeface="+mn-lt"/>
            </a:endParaRPr>
          </a:p>
        </p:txBody>
      </p:sp>
      <p:sp>
        <p:nvSpPr>
          <p:cNvPr id="14" name="矩形 13"/>
          <p:cNvSpPr/>
          <p:nvPr/>
        </p:nvSpPr>
        <p:spPr>
          <a:xfrm>
            <a:off x="6052443" y="2015682"/>
            <a:ext cx="2159405" cy="2137552"/>
          </a:xfrm>
          <a:prstGeom prst="rect">
            <a:avLst/>
          </a:prstGeom>
          <a:solidFill>
            <a:schemeClr val="bg1"/>
          </a:solid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TextBox 35"/>
          <p:cNvSpPr txBox="1"/>
          <p:nvPr/>
        </p:nvSpPr>
        <p:spPr>
          <a:xfrm>
            <a:off x="6112724" y="2136500"/>
            <a:ext cx="2017519" cy="1974900"/>
          </a:xfrm>
          <a:prstGeom prst="rect">
            <a:avLst/>
          </a:prstGeom>
          <a:noFill/>
          <a:ln>
            <a:noFill/>
          </a:ln>
        </p:spPr>
        <p:txBody>
          <a:bodyPr wrap="square">
            <a:spAutoFit/>
          </a:bodyPr>
          <a:lstStyle>
            <a:defPPr>
              <a:defRPr lang="zh-CN"/>
            </a:defPPr>
            <a:lvl1pPr algn="just" eaLnBrk="0" hangingPunct="0">
              <a:defRPr sz="2000">
                <a:solidFill>
                  <a:srgbClr val="595959"/>
                </a:solidFill>
                <a:latin typeface="微软雅黑" panose="020B0503020204020204" pitchFamily="34" charset="-122"/>
                <a:ea typeface="微软雅黑" panose="020B0503020204020204" pitchFamily="34" charset="-122"/>
              </a:defRPr>
            </a:lvl1pPr>
          </a:lstStyle>
          <a:p>
            <a:pPr fontAlgn="base">
              <a:lnSpc>
                <a:spcPct val="114000"/>
              </a:lnSpc>
              <a:buClr>
                <a:srgbClr val="E20000"/>
              </a:buClr>
            </a:pPr>
            <a:r>
              <a:rPr lang="zh-CN" altLang="en-US" sz="1200" dirty="0">
                <a:solidFill>
                  <a:schemeClr val="tx1"/>
                </a:solidFill>
                <a:latin typeface="+mn-lt"/>
                <a:ea typeface="+mn-ea"/>
                <a:cs typeface="+mn-ea"/>
                <a:sym typeface="+mn-lt"/>
              </a:rPr>
              <a:t>站在新的历史起点上，我们党统揽伟大斗争、伟大工程、伟大事业、伟大梦想，必须把党员教育管理放在更加突出的位置，着力激发党组织的生机活力，建设一支信念坚定、政治可靠、素质优良、纪律严明、作用突出的党员队伍。</a:t>
            </a:r>
            <a:endParaRPr lang="zh-CN" altLang="en-US" sz="1200" dirty="0">
              <a:solidFill>
                <a:schemeClr val="tx1"/>
              </a:solidFill>
              <a:latin typeface="+mn-lt"/>
              <a:ea typeface="+mn-ea"/>
              <a:cs typeface="+mn-ea"/>
              <a:sym typeface="+mn-lt"/>
            </a:endParaRPr>
          </a:p>
        </p:txBody>
      </p:sp>
      <p:grpSp>
        <p:nvGrpSpPr>
          <p:cNvPr id="17" name="组合 16"/>
          <p:cNvGrpSpPr/>
          <p:nvPr/>
        </p:nvGrpSpPr>
        <p:grpSpPr>
          <a:xfrm>
            <a:off x="3554322" y="2108855"/>
            <a:ext cx="2044378" cy="2044378"/>
            <a:chOff x="3554322" y="1797910"/>
            <a:chExt cx="2044378" cy="2044378"/>
          </a:xfrm>
        </p:grpSpPr>
        <p:grpSp>
          <p:nvGrpSpPr>
            <p:cNvPr id="18" name="组合 17"/>
            <p:cNvGrpSpPr/>
            <p:nvPr/>
          </p:nvGrpSpPr>
          <p:grpSpPr>
            <a:xfrm>
              <a:off x="3554322" y="1797910"/>
              <a:ext cx="2044378" cy="2044378"/>
              <a:chOff x="3980605" y="2149022"/>
              <a:chExt cx="1224000" cy="1224000"/>
            </a:xfrm>
          </p:grpSpPr>
          <p:sp>
            <p:nvSpPr>
              <p:cNvPr id="20" name="椭圆 19"/>
              <p:cNvSpPr/>
              <p:nvPr/>
            </p:nvSpPr>
            <p:spPr>
              <a:xfrm>
                <a:off x="3980605" y="2149022"/>
                <a:ext cx="1224000" cy="1224000"/>
              </a:xfrm>
              <a:prstGeom prst="ellipse">
                <a:avLst/>
              </a:prstGeom>
              <a:no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4052544" y="2220962"/>
                <a:ext cx="1080120" cy="108012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cs typeface="+mn-ea"/>
                  <a:sym typeface="+mn-lt"/>
                </a:endParaRPr>
              </a:p>
            </p:txBody>
          </p:sp>
        </p:grpSp>
        <p:sp>
          <p:nvSpPr>
            <p:cNvPr id="19" name="文本框 18"/>
            <p:cNvSpPr txBox="1"/>
            <p:nvPr/>
          </p:nvSpPr>
          <p:spPr>
            <a:xfrm>
              <a:off x="3644185" y="2345246"/>
              <a:ext cx="1954515" cy="906595"/>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lnSpc>
                  <a:spcPct val="130000"/>
                </a:lnSpc>
                <a:buClr>
                  <a:srgbClr val="E20000"/>
                </a:buClr>
              </a:pPr>
              <a:r>
                <a:rPr lang="en-US" altLang="zh-CN" sz="2200" dirty="0">
                  <a:solidFill>
                    <a:schemeClr val="bg1"/>
                  </a:solidFill>
                  <a:cs typeface="+mn-ea"/>
                  <a:sym typeface="+mn-lt"/>
                </a:rPr>
                <a:t>《</a:t>
              </a:r>
              <a:r>
                <a:rPr lang="zh-CN" altLang="en-US" sz="2200" dirty="0">
                  <a:solidFill>
                    <a:schemeClr val="bg1"/>
                  </a:solidFill>
                  <a:cs typeface="+mn-ea"/>
                  <a:sym typeface="+mn-lt"/>
                </a:rPr>
                <a:t>条例</a:t>
              </a:r>
              <a:r>
                <a:rPr lang="en-US" altLang="zh-CN" sz="2200" dirty="0">
                  <a:solidFill>
                    <a:schemeClr val="bg1"/>
                  </a:solidFill>
                  <a:cs typeface="+mn-ea"/>
                  <a:sym typeface="+mn-lt"/>
                </a:rPr>
                <a:t>》</a:t>
              </a:r>
              <a:endParaRPr lang="en-US" altLang="zh-CN" sz="2200" dirty="0">
                <a:solidFill>
                  <a:schemeClr val="bg1"/>
                </a:solidFill>
                <a:cs typeface="+mn-ea"/>
                <a:sym typeface="+mn-lt"/>
              </a:endParaRPr>
            </a:p>
            <a:p>
              <a:pPr algn="ctr">
                <a:lnSpc>
                  <a:spcPct val="130000"/>
                </a:lnSpc>
                <a:buClr>
                  <a:srgbClr val="E20000"/>
                </a:buClr>
              </a:pPr>
              <a:r>
                <a:rPr lang="zh-CN" altLang="en-US" sz="2200" dirty="0">
                  <a:solidFill>
                    <a:schemeClr val="bg1"/>
                  </a:solidFill>
                  <a:cs typeface="+mn-ea"/>
                  <a:sym typeface="+mn-lt"/>
                </a:rPr>
                <a:t>制定的背景</a:t>
              </a:r>
              <a:endParaRPr lang="zh-CN" altLang="en-US" sz="2200" dirty="0">
                <a:solidFill>
                  <a:schemeClr val="bg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1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left)">
                                      <p:cBhvr>
                                        <p:cTn id="24" dur="500"/>
                                        <p:tgtEl>
                                          <p:spTgt spid="11"/>
                                        </p:tgtEl>
                                      </p:cBhvr>
                                    </p:animEffect>
                                  </p:childTnLst>
                                </p:cTn>
                              </p:par>
                            </p:childTnLst>
                          </p:cTn>
                        </p:par>
                        <p:par>
                          <p:cTn id="25" fill="hold">
                            <p:stCondLst>
                              <p:cond delay="2000"/>
                            </p:stCondLst>
                            <p:childTnLst>
                              <p:par>
                                <p:cTn id="26" presetID="21"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1)">
                                      <p:cBhvr>
                                        <p:cTn id="28" dur="1000"/>
                                        <p:tgtEl>
                                          <p:spTgt spid="12"/>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3500"/>
                            </p:stCondLst>
                            <p:childTnLst>
                              <p:par>
                                <p:cTn id="36" presetID="1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right)">
                                      <p:cBhvr>
                                        <p:cTn id="39" dur="500"/>
                                        <p:tgtEl>
                                          <p:spTgt spid="9"/>
                                        </p:tgtEl>
                                      </p:cBhvr>
                                    </p:animEffect>
                                  </p:childTnLst>
                                </p:cTn>
                              </p:par>
                            </p:childTnLst>
                          </p:cTn>
                        </p:par>
                        <p:par>
                          <p:cTn id="40" fill="hold">
                            <p:stCondLst>
                              <p:cond delay="40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1000"/>
                                        <p:tgtEl>
                                          <p:spTgt spid="14"/>
                                        </p:tgtEl>
                                      </p:cBhvr>
                                    </p:animEffect>
                                  </p:childTnLst>
                                </p:cTn>
                              </p:par>
                            </p:childTnLst>
                          </p:cTn>
                        </p:par>
                        <p:par>
                          <p:cTn id="44" fill="hold">
                            <p:stCondLst>
                              <p:cond delay="5000"/>
                            </p:stCondLst>
                            <p:childTnLst>
                              <p:par>
                                <p:cTn id="45" presetID="53" presetClass="entr" presetSubtype="16"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p:bldP spid="14" grpId="0" animBg="1"/>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5616" y="1203597"/>
            <a:ext cx="6919691" cy="1512168"/>
            <a:chOff x="1403439" y="2282025"/>
            <a:chExt cx="3055273" cy="831326"/>
          </a:xfrm>
        </p:grpSpPr>
        <p:sp>
          <p:nvSpPr>
            <p:cNvPr id="18" name="矩形 17"/>
            <p:cNvSpPr/>
            <p:nvPr/>
          </p:nvSpPr>
          <p:spPr>
            <a:xfrm>
              <a:off x="1403439" y="2559135"/>
              <a:ext cx="3055273" cy="554216"/>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300" dirty="0">
                  <a:solidFill>
                    <a:schemeClr val="tx1"/>
                  </a:solidFill>
                  <a:cs typeface="+mn-ea"/>
                  <a:sym typeface="+mn-lt"/>
                </a:rPr>
                <a:t>明确流入地党组织落实党员组织关系一方隶属、参加多重组织生活的办法，组织流动党员就近就便参加组织生活；乡镇、街道、村、社区、园区等党群服务中心应当向流动党员开放；流动党员可以在流入地党组织或者流动党员党组织参加民主评议。</a:t>
              </a:r>
              <a:endParaRPr lang="zh-CN" altLang="en-US" sz="1300" dirty="0">
                <a:solidFill>
                  <a:schemeClr val="tx1"/>
                </a:solidFill>
                <a:cs typeface="+mn-ea"/>
                <a:sym typeface="+mn-lt"/>
              </a:endParaRPr>
            </a:p>
          </p:txBody>
        </p:sp>
        <p:sp>
          <p:nvSpPr>
            <p:cNvPr id="19" name="矩形 18"/>
            <p:cNvSpPr/>
            <p:nvPr/>
          </p:nvSpPr>
          <p:spPr>
            <a:xfrm>
              <a:off x="1403439" y="2282025"/>
              <a:ext cx="3055273" cy="237522"/>
            </a:xfrm>
            <a:prstGeom prst="rect">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二是组织流动党员过好党的组织生活</a:t>
              </a:r>
              <a:endParaRPr lang="zh-CN" altLang="en-US" b="1" dirty="0">
                <a:solidFill>
                  <a:srgbClr val="FFFF00"/>
                </a:solidFill>
                <a:cs typeface="+mn-ea"/>
                <a:sym typeface="+mn-lt"/>
              </a:endParaRPr>
            </a:p>
          </p:txBody>
        </p:sp>
      </p:grpSp>
      <p:grpSp>
        <p:nvGrpSpPr>
          <p:cNvPr id="20" name="组合 19"/>
          <p:cNvGrpSpPr/>
          <p:nvPr/>
        </p:nvGrpSpPr>
        <p:grpSpPr>
          <a:xfrm>
            <a:off x="1115616" y="3075806"/>
            <a:ext cx="6919691" cy="1512168"/>
            <a:chOff x="1403439" y="2282025"/>
            <a:chExt cx="3055273" cy="831326"/>
          </a:xfrm>
        </p:grpSpPr>
        <p:sp>
          <p:nvSpPr>
            <p:cNvPr id="21" name="矩形 20"/>
            <p:cNvSpPr/>
            <p:nvPr/>
          </p:nvSpPr>
          <p:spPr>
            <a:xfrm>
              <a:off x="1403439" y="2559134"/>
              <a:ext cx="3055273" cy="554217"/>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zh-CN" altLang="en-US" sz="1300" dirty="0">
                  <a:solidFill>
                    <a:schemeClr val="tx1"/>
                  </a:solidFill>
                  <a:cs typeface="+mn-ea"/>
                  <a:sym typeface="+mn-lt"/>
                </a:rPr>
                <a:t>从不同类型流动党员实际出发，分别对农村流动党员、城市社区流动党员、流动人才党员的教育管理作出规定。同时，对高校毕业生流动党员、出国（境）学习研究党员的管理提出要求。</a:t>
              </a:r>
              <a:endParaRPr lang="zh-CN" altLang="en-US" sz="1300" dirty="0">
                <a:solidFill>
                  <a:schemeClr val="tx1"/>
                </a:solidFill>
                <a:cs typeface="+mn-ea"/>
                <a:sym typeface="+mn-lt"/>
              </a:endParaRPr>
            </a:p>
          </p:txBody>
        </p:sp>
        <p:sp>
          <p:nvSpPr>
            <p:cNvPr id="22" name="矩形 21"/>
            <p:cNvSpPr/>
            <p:nvPr/>
          </p:nvSpPr>
          <p:spPr>
            <a:xfrm>
              <a:off x="1403439" y="2282025"/>
              <a:ext cx="3055273" cy="237522"/>
            </a:xfrm>
            <a:prstGeom prst="rect">
              <a:avLst/>
            </a:prstGeom>
            <a:solidFill>
              <a:srgbClr val="E20000"/>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sym typeface="+mn-lt"/>
                </a:rPr>
                <a:t>三是对流动党员分类管理提出要求</a:t>
              </a:r>
              <a:endParaRPr lang="zh-CN" altLang="en-US" b="1" dirty="0">
                <a:solidFill>
                  <a:srgbClr val="FFFF00"/>
                </a:solidFill>
                <a:cs typeface="+mn-ea"/>
                <a:sym typeface="+mn-lt"/>
              </a:endParaRPr>
            </a:p>
          </p:txBody>
        </p:sp>
      </p:grpSp>
      <p:sp>
        <p:nvSpPr>
          <p:cNvPr id="13"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524189" y="1053697"/>
            <a:ext cx="5144153" cy="658813"/>
            <a:chOff x="4079087" y="1224685"/>
            <a:chExt cx="2243375" cy="658813"/>
          </a:xfrm>
        </p:grpSpPr>
        <p:sp>
          <p:nvSpPr>
            <p:cNvPr id="6" name="圆角矩形 5"/>
            <p:cNvSpPr/>
            <p:nvPr/>
          </p:nvSpPr>
          <p:spPr>
            <a:xfrm>
              <a:off x="4079087" y="1224685"/>
              <a:ext cx="224337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79087" y="1260250"/>
              <a:ext cx="2162642" cy="623248"/>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在党员教育管理信息化方面做出的规定</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5696" y="1053697"/>
            <a:ext cx="453998" cy="408772"/>
          </a:xfrm>
          <a:prstGeom prst="rect">
            <a:avLst/>
          </a:prstGeom>
        </p:spPr>
      </p:pic>
      <p:sp>
        <p:nvSpPr>
          <p:cNvPr id="11" name="文本框 10"/>
          <p:cNvSpPr txBox="1"/>
          <p:nvPr/>
        </p:nvSpPr>
        <p:spPr>
          <a:xfrm>
            <a:off x="972000" y="1714931"/>
            <a:ext cx="7200000" cy="815031"/>
          </a:xfrm>
          <a:prstGeom prst="rect">
            <a:avLst/>
          </a:prstGeom>
          <a:noFill/>
        </p:spPr>
        <p:txBody>
          <a:bodyPr wrap="square" rtlCol="0">
            <a:spAutoFit/>
          </a:bodyPr>
          <a:lstStyle/>
          <a:p>
            <a:pPr>
              <a:lnSpc>
                <a:spcPct val="114000"/>
              </a:lnSpc>
              <a:buClr>
                <a:srgbClr val="C7000B"/>
              </a:buClr>
              <a:defRPr/>
            </a:pPr>
            <a:r>
              <a:rPr lang="zh-CN" altLang="en-US" sz="1400" dirty="0">
                <a:cs typeface="+mn-ea"/>
                <a:sym typeface="+mn-lt"/>
              </a:rPr>
              <a:t>          推进党员教育管理信息化，既是信息化时代发展的客观要求，也是党建工作改革创新的必然要求。贯彻落实习近平总书记关于党员教育管理信息化的指示要求，从指导基层工作实践出发，</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作出了以下规定。</a:t>
            </a:r>
            <a:endParaRPr lang="zh-CN" altLang="en-US" sz="1400" dirty="0">
              <a:cs typeface="+mn-ea"/>
              <a:sym typeface="+mn-lt"/>
            </a:endParaRPr>
          </a:p>
        </p:txBody>
      </p:sp>
      <p:grpSp>
        <p:nvGrpSpPr>
          <p:cNvPr id="12" name="组合 11"/>
          <p:cNvGrpSpPr/>
          <p:nvPr/>
        </p:nvGrpSpPr>
        <p:grpSpPr>
          <a:xfrm>
            <a:off x="973122" y="2619907"/>
            <a:ext cx="1510646" cy="1896059"/>
            <a:chOff x="794012" y="2543663"/>
            <a:chExt cx="892971" cy="1555349"/>
          </a:xfrm>
        </p:grpSpPr>
        <p:sp>
          <p:nvSpPr>
            <p:cNvPr id="13" name="矩形 12"/>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一</a:t>
              </a:r>
              <a:endParaRPr lang="zh-CN" altLang="en-US" sz="1500" b="1" dirty="0">
                <a:solidFill>
                  <a:schemeClr val="bg1"/>
                </a:solidFill>
                <a:cs typeface="+mn-ea"/>
                <a:sym typeface="+mn-lt"/>
              </a:endParaRPr>
            </a:p>
          </p:txBody>
        </p:sp>
        <p:sp>
          <p:nvSpPr>
            <p:cNvPr id="14" name="矩形 13"/>
            <p:cNvSpPr/>
            <p:nvPr/>
          </p:nvSpPr>
          <p:spPr>
            <a:xfrm>
              <a:off x="794012" y="2866864"/>
              <a:ext cx="892971" cy="1232148"/>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1300" dirty="0">
                  <a:solidFill>
                    <a:schemeClr val="tx1"/>
                  </a:solidFill>
                  <a:cs typeface="+mn-ea"/>
                  <a:sym typeface="+mn-lt"/>
                </a:rPr>
                <a:t>明确了总的要求，就是推进基层党建传统优势与信息技术深度融合，不断提高党员教育管理现代化水平。</a:t>
              </a:r>
              <a:endParaRPr lang="zh-CN" altLang="en-US" sz="1300" dirty="0">
                <a:solidFill>
                  <a:schemeClr val="tx1"/>
                </a:solidFill>
                <a:cs typeface="+mn-ea"/>
                <a:sym typeface="+mn-lt"/>
              </a:endParaRPr>
            </a:p>
          </p:txBody>
        </p:sp>
      </p:grpSp>
      <p:grpSp>
        <p:nvGrpSpPr>
          <p:cNvPr id="15" name="组合 14"/>
          <p:cNvGrpSpPr/>
          <p:nvPr/>
        </p:nvGrpSpPr>
        <p:grpSpPr>
          <a:xfrm>
            <a:off x="2615776" y="2619907"/>
            <a:ext cx="1710000" cy="1896059"/>
            <a:chOff x="794012" y="2543663"/>
            <a:chExt cx="892971" cy="1555349"/>
          </a:xfrm>
        </p:grpSpPr>
        <p:sp>
          <p:nvSpPr>
            <p:cNvPr id="17" name="矩形 16"/>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二</a:t>
              </a:r>
              <a:endParaRPr lang="zh-CN" altLang="en-US" sz="1500" b="1" dirty="0">
                <a:solidFill>
                  <a:schemeClr val="bg1"/>
                </a:solidFill>
                <a:cs typeface="+mn-ea"/>
                <a:sym typeface="+mn-lt"/>
              </a:endParaRPr>
            </a:p>
          </p:txBody>
        </p:sp>
        <p:sp>
          <p:nvSpPr>
            <p:cNvPr id="18" name="矩形 17"/>
            <p:cNvSpPr/>
            <p:nvPr/>
          </p:nvSpPr>
          <p:spPr>
            <a:xfrm>
              <a:off x="794012" y="2866864"/>
              <a:ext cx="892971" cy="1232148"/>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1300" dirty="0">
                  <a:solidFill>
                    <a:schemeClr val="tx1"/>
                  </a:solidFill>
                  <a:cs typeface="+mn-ea"/>
                  <a:sym typeface="+mn-lt"/>
                </a:rPr>
                <a:t>对党员教育管理信息化平台建设提出要求，强调统筹规划、整合资源，打造党务、政务、服务有机融合的网络阵地。</a:t>
              </a:r>
              <a:endParaRPr lang="zh-CN" altLang="en-US" sz="1300" dirty="0">
                <a:solidFill>
                  <a:schemeClr val="tx1"/>
                </a:solidFill>
                <a:cs typeface="+mn-ea"/>
                <a:sym typeface="+mn-lt"/>
              </a:endParaRPr>
            </a:p>
          </p:txBody>
        </p:sp>
      </p:grpSp>
      <p:grpSp>
        <p:nvGrpSpPr>
          <p:cNvPr id="19" name="组合 18"/>
          <p:cNvGrpSpPr/>
          <p:nvPr/>
        </p:nvGrpSpPr>
        <p:grpSpPr>
          <a:xfrm>
            <a:off x="4457784" y="2619907"/>
            <a:ext cx="1872208" cy="1896059"/>
            <a:chOff x="794012" y="2543663"/>
            <a:chExt cx="892971" cy="1555349"/>
          </a:xfrm>
        </p:grpSpPr>
        <p:sp>
          <p:nvSpPr>
            <p:cNvPr id="20" name="矩形 19"/>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三</a:t>
              </a:r>
              <a:endParaRPr lang="zh-CN" altLang="en-US" sz="1500" b="1" dirty="0">
                <a:solidFill>
                  <a:schemeClr val="bg1"/>
                </a:solidFill>
                <a:cs typeface="+mn-ea"/>
                <a:sym typeface="+mn-lt"/>
              </a:endParaRPr>
            </a:p>
          </p:txBody>
        </p:sp>
        <p:sp>
          <p:nvSpPr>
            <p:cNvPr id="21" name="矩形 20"/>
            <p:cNvSpPr/>
            <p:nvPr/>
          </p:nvSpPr>
          <p:spPr>
            <a:xfrm>
              <a:off x="794012" y="2866864"/>
              <a:ext cx="892971" cy="1232148"/>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1300" dirty="0">
                  <a:solidFill>
                    <a:schemeClr val="tx1"/>
                  </a:solidFill>
                  <a:cs typeface="+mn-ea"/>
                  <a:sym typeface="+mn-lt"/>
                </a:rPr>
                <a:t>对党员教育管理信息化平台应用提出要求，强调坚持网上和网下相结合，充分利用信息网络技术优势，开展党员教育管理业务应用。</a:t>
              </a:r>
              <a:endParaRPr lang="zh-CN" altLang="en-US" sz="1300" dirty="0">
                <a:solidFill>
                  <a:schemeClr val="tx1"/>
                </a:solidFill>
                <a:cs typeface="+mn-ea"/>
                <a:sym typeface="+mn-lt"/>
              </a:endParaRPr>
            </a:p>
          </p:txBody>
        </p:sp>
      </p:grpSp>
      <p:grpSp>
        <p:nvGrpSpPr>
          <p:cNvPr id="22" name="组合 21"/>
          <p:cNvGrpSpPr/>
          <p:nvPr/>
        </p:nvGrpSpPr>
        <p:grpSpPr>
          <a:xfrm>
            <a:off x="6462000" y="2619907"/>
            <a:ext cx="1710000" cy="1896059"/>
            <a:chOff x="794012" y="2543663"/>
            <a:chExt cx="892971" cy="1555349"/>
          </a:xfrm>
        </p:grpSpPr>
        <p:sp>
          <p:nvSpPr>
            <p:cNvPr id="23" name="矩形 22"/>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四</a:t>
              </a:r>
              <a:endParaRPr lang="zh-CN" altLang="en-US" sz="1500" b="1" dirty="0">
                <a:solidFill>
                  <a:schemeClr val="bg1"/>
                </a:solidFill>
                <a:cs typeface="+mn-ea"/>
                <a:sym typeface="+mn-lt"/>
              </a:endParaRPr>
            </a:p>
          </p:txBody>
        </p:sp>
        <p:sp>
          <p:nvSpPr>
            <p:cNvPr id="24" name="矩形 23"/>
            <p:cNvSpPr/>
            <p:nvPr/>
          </p:nvSpPr>
          <p:spPr>
            <a:xfrm>
              <a:off x="794012" y="2866864"/>
              <a:ext cx="892971" cy="1232148"/>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1300" dirty="0">
                  <a:solidFill>
                    <a:schemeClr val="tx1"/>
                  </a:solidFill>
                  <a:cs typeface="+mn-ea"/>
                  <a:sym typeface="+mn-lt"/>
                </a:rPr>
                <a:t>对党员学网用网和网络行为规范提出要求。总之，通过加强信息化建设，使党员教育管理更加精准、高效、便捷。</a:t>
              </a:r>
              <a:endParaRPr lang="zh-CN" altLang="en-US" sz="13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par>
                          <p:cTn id="18" fill="hold">
                            <p:stCondLst>
                              <p:cond delay="1500"/>
                            </p:stCondLst>
                            <p:childTnLst>
                              <p:par>
                                <p:cTn id="19" presetID="1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down)">
                                      <p:cBhvr>
                                        <p:cTn id="22" dur="500"/>
                                        <p:tgtEl>
                                          <p:spTgt spid="12"/>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down)">
                                      <p:cBhvr>
                                        <p:cTn id="27" dur="500"/>
                                        <p:tgtEl>
                                          <p:spTgt spid="15"/>
                                        </p:tgtEl>
                                      </p:cBhvr>
                                    </p:animEffect>
                                  </p:childTnLst>
                                </p:cTn>
                              </p:par>
                            </p:childTnLst>
                          </p:cTn>
                        </p:par>
                        <p:par>
                          <p:cTn id="28" fill="hold">
                            <p:stCondLst>
                              <p:cond delay="2500"/>
                            </p:stCondLst>
                            <p:childTnLst>
                              <p:par>
                                <p:cTn id="29" presetID="12" presetClass="entr" presetSubtype="1"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childTnLst>
                          </p:cTn>
                        </p:par>
                        <p:par>
                          <p:cTn id="33" fill="hold">
                            <p:stCondLst>
                              <p:cond delay="3000"/>
                            </p:stCondLst>
                            <p:childTnLst>
                              <p:par>
                                <p:cTn id="34" presetID="12" presetClass="entr" presetSubtype="1"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p:tgtEl>
                                          <p:spTgt spid="22"/>
                                        </p:tgtEl>
                                        <p:attrNameLst>
                                          <p:attrName>ppt_y</p:attrName>
                                        </p:attrNameLst>
                                      </p:cBhvr>
                                      <p:tavLst>
                                        <p:tav tm="0">
                                          <p:val>
                                            <p:strVal val="#ppt_y-#ppt_h*1.125000"/>
                                          </p:val>
                                        </p:tav>
                                        <p:tav tm="100000">
                                          <p:val>
                                            <p:strVal val="#ppt_y"/>
                                          </p:val>
                                        </p:tav>
                                      </p:tavLst>
                                    </p:anim>
                                    <p:animEffect transition="in" filter="wipe(down)">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380173" y="1053697"/>
            <a:ext cx="5144153" cy="658813"/>
            <a:chOff x="4079087" y="1224685"/>
            <a:chExt cx="2243375" cy="658813"/>
          </a:xfrm>
        </p:grpSpPr>
        <p:sp>
          <p:nvSpPr>
            <p:cNvPr id="6" name="圆角矩形 5"/>
            <p:cNvSpPr/>
            <p:nvPr/>
          </p:nvSpPr>
          <p:spPr>
            <a:xfrm>
              <a:off x="4079087" y="1224685"/>
              <a:ext cx="2243375"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79087" y="1260250"/>
              <a:ext cx="2162642" cy="623248"/>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在加强组织领导和保障方面的重要措施</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91680" y="1053697"/>
            <a:ext cx="453998" cy="408772"/>
          </a:xfrm>
          <a:prstGeom prst="rect">
            <a:avLst/>
          </a:prstGeom>
        </p:spPr>
      </p:pic>
      <p:sp>
        <p:nvSpPr>
          <p:cNvPr id="25" name="文本框 24"/>
          <p:cNvSpPr txBox="1"/>
          <p:nvPr/>
        </p:nvSpPr>
        <p:spPr>
          <a:xfrm>
            <a:off x="1022559" y="1669485"/>
            <a:ext cx="7200000" cy="566052"/>
          </a:xfrm>
          <a:prstGeom prst="rect">
            <a:avLst/>
          </a:prstGeom>
          <a:noFill/>
        </p:spPr>
        <p:txBody>
          <a:bodyPr wrap="square" rtlCol="0">
            <a:spAutoFit/>
          </a:bodyPr>
          <a:lstStyle/>
          <a:p>
            <a:pPr>
              <a:lnSpc>
                <a:spcPct val="114000"/>
              </a:lnSpc>
              <a:buClr>
                <a:srgbClr val="C7000B"/>
              </a:buClr>
              <a:defRPr/>
            </a:pPr>
            <a:r>
              <a:rPr lang="zh-CN" altLang="en-US" sz="1400" dirty="0">
                <a:cs typeface="+mn-ea"/>
                <a:sym typeface="+mn-lt"/>
              </a:rPr>
              <a:t>          党员教育管理是细水长流的工作，需要常抓不懈、久久为功。</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立足抓基本、管长远，对加强组织领导和工作保障作出明确规定。</a:t>
            </a:r>
            <a:endParaRPr lang="zh-CN" altLang="en-US" sz="1400" dirty="0">
              <a:cs typeface="+mn-ea"/>
              <a:sym typeface="+mn-lt"/>
            </a:endParaRPr>
          </a:p>
        </p:txBody>
      </p:sp>
      <p:sp>
        <p:nvSpPr>
          <p:cNvPr id="26" name="Pentagon 35"/>
          <p:cNvSpPr/>
          <p:nvPr/>
        </p:nvSpPr>
        <p:spPr>
          <a:xfrm>
            <a:off x="899592" y="2355726"/>
            <a:ext cx="741253" cy="1010190"/>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一</a:t>
            </a:r>
            <a:endParaRPr lang="en-US" sz="1800" b="1" dirty="0">
              <a:cs typeface="+mn-ea"/>
              <a:sym typeface="+mn-lt"/>
            </a:endParaRPr>
          </a:p>
        </p:txBody>
      </p:sp>
      <p:grpSp>
        <p:nvGrpSpPr>
          <p:cNvPr id="27" name="组合 26"/>
          <p:cNvGrpSpPr/>
          <p:nvPr/>
        </p:nvGrpSpPr>
        <p:grpSpPr>
          <a:xfrm>
            <a:off x="1617486" y="2358321"/>
            <a:ext cx="6632210" cy="1007595"/>
            <a:chOff x="3271283" y="1275604"/>
            <a:chExt cx="1388420" cy="3040590"/>
          </a:xfrm>
        </p:grpSpPr>
        <p:sp>
          <p:nvSpPr>
            <p:cNvPr id="28" name="矩形 27"/>
            <p:cNvSpPr/>
            <p:nvPr/>
          </p:nvSpPr>
          <p:spPr>
            <a:xfrm>
              <a:off x="3275857" y="1275604"/>
              <a:ext cx="1383846" cy="3040590"/>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9" name="TextBox 18"/>
            <p:cNvSpPr txBox="1"/>
            <p:nvPr/>
          </p:nvSpPr>
          <p:spPr>
            <a:xfrm>
              <a:off x="3271283" y="1407407"/>
              <a:ext cx="1382739" cy="2908787"/>
            </a:xfrm>
            <a:prstGeom prst="rect">
              <a:avLst/>
            </a:prstGeom>
            <a:noFill/>
          </p:spPr>
          <p:txBody>
            <a:bodyPr wrap="square" rtlCol="0">
              <a:spAutoFit/>
            </a:bodyPr>
            <a:lstStyle/>
            <a:p>
              <a:pPr>
                <a:lnSpc>
                  <a:spcPct val="120000"/>
                </a:lnSpc>
                <a:buClr>
                  <a:srgbClr val="0070C0"/>
                </a:buClr>
              </a:pPr>
              <a:r>
                <a:rPr lang="zh-CN" altLang="en-US" sz="1200" dirty="0">
                  <a:cs typeface="+mn-ea"/>
                  <a:sym typeface="+mn-lt"/>
                </a:rPr>
                <a:t>在党中央领导下，成立由中央组织部牵头，中央纪委国家监委机关、中央宣传部、中央党校（国家行政学院）、中央和国家机关工委、教育部党组、国务院国资委党委等参加的全国党员教育管理工作协调小组，明确相关职责，建立运行机制，发挥各自职能作用。省（区、市）党委也要建立党员教育管理工作协调机构。</a:t>
              </a:r>
              <a:endParaRPr lang="zh-CN" altLang="en-US" sz="1200" dirty="0">
                <a:cs typeface="+mn-ea"/>
                <a:sym typeface="+mn-lt"/>
              </a:endParaRPr>
            </a:p>
          </p:txBody>
        </p:sp>
      </p:grpSp>
      <p:sp>
        <p:nvSpPr>
          <p:cNvPr id="30" name="Pentagon 35"/>
          <p:cNvSpPr/>
          <p:nvPr/>
        </p:nvSpPr>
        <p:spPr>
          <a:xfrm>
            <a:off x="899592" y="3512342"/>
            <a:ext cx="741253" cy="573986"/>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二</a:t>
            </a:r>
            <a:endParaRPr lang="en-US" sz="1800" b="1" dirty="0">
              <a:cs typeface="+mn-ea"/>
              <a:sym typeface="+mn-lt"/>
            </a:endParaRPr>
          </a:p>
        </p:txBody>
      </p:sp>
      <p:grpSp>
        <p:nvGrpSpPr>
          <p:cNvPr id="31" name="组合 30"/>
          <p:cNvGrpSpPr/>
          <p:nvPr/>
        </p:nvGrpSpPr>
        <p:grpSpPr>
          <a:xfrm>
            <a:off x="1591110" y="3514936"/>
            <a:ext cx="6661235" cy="571392"/>
            <a:chOff x="3263269" y="1275604"/>
            <a:chExt cx="1808132" cy="1724273"/>
          </a:xfrm>
        </p:grpSpPr>
        <p:sp>
          <p:nvSpPr>
            <p:cNvPr id="32" name="矩形 31"/>
            <p:cNvSpPr/>
            <p:nvPr/>
          </p:nvSpPr>
          <p:spPr>
            <a:xfrm>
              <a:off x="3275857" y="1275604"/>
              <a:ext cx="1795544" cy="1724273"/>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3" name="TextBox 18"/>
            <p:cNvSpPr txBox="1"/>
            <p:nvPr/>
          </p:nvSpPr>
          <p:spPr>
            <a:xfrm>
              <a:off x="3263269" y="1352078"/>
              <a:ext cx="1807413" cy="1571361"/>
            </a:xfrm>
            <a:prstGeom prst="rect">
              <a:avLst/>
            </a:prstGeom>
            <a:noFill/>
          </p:spPr>
          <p:txBody>
            <a:bodyPr wrap="square" rtlCol="0">
              <a:spAutoFit/>
            </a:bodyPr>
            <a:lstStyle/>
            <a:p>
              <a:pPr>
                <a:lnSpc>
                  <a:spcPct val="120000"/>
                </a:lnSpc>
                <a:buClr>
                  <a:srgbClr val="0070C0"/>
                </a:buClr>
              </a:pPr>
              <a:r>
                <a:rPr lang="zh-CN" altLang="en-US" sz="1200" dirty="0">
                  <a:cs typeface="+mn-ea"/>
                  <a:sym typeface="+mn-lt"/>
                </a:rPr>
                <a:t>明确地方各级党委、部门单位党组（党委）和基层党委、党支部、党小组等抓党员教育管理工作的职责要求。</a:t>
              </a:r>
              <a:endParaRPr lang="zh-CN" altLang="en-US" sz="1200" dirty="0">
                <a:cs typeface="+mn-ea"/>
                <a:sym typeface="+mn-lt"/>
              </a:endParaRPr>
            </a:p>
          </p:txBody>
        </p:sp>
      </p:grpSp>
      <p:sp>
        <p:nvSpPr>
          <p:cNvPr id="34" name="Pentagon 35"/>
          <p:cNvSpPr/>
          <p:nvPr/>
        </p:nvSpPr>
        <p:spPr>
          <a:xfrm>
            <a:off x="899592" y="4258096"/>
            <a:ext cx="741253" cy="573986"/>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三</a:t>
            </a:r>
            <a:endParaRPr lang="en-US" sz="1800" b="1" dirty="0">
              <a:cs typeface="+mn-ea"/>
              <a:sym typeface="+mn-lt"/>
            </a:endParaRPr>
          </a:p>
        </p:txBody>
      </p:sp>
      <p:grpSp>
        <p:nvGrpSpPr>
          <p:cNvPr id="35" name="组合 34"/>
          <p:cNvGrpSpPr/>
          <p:nvPr/>
        </p:nvGrpSpPr>
        <p:grpSpPr>
          <a:xfrm>
            <a:off x="1591110" y="4260690"/>
            <a:ext cx="6663885" cy="571392"/>
            <a:chOff x="3263269" y="1275604"/>
            <a:chExt cx="1808132" cy="1724273"/>
          </a:xfrm>
        </p:grpSpPr>
        <p:sp>
          <p:nvSpPr>
            <p:cNvPr id="36" name="矩形 35"/>
            <p:cNvSpPr/>
            <p:nvPr/>
          </p:nvSpPr>
          <p:spPr>
            <a:xfrm>
              <a:off x="3275857" y="1275604"/>
              <a:ext cx="1795544" cy="1724273"/>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7" name="TextBox 18"/>
            <p:cNvSpPr txBox="1"/>
            <p:nvPr/>
          </p:nvSpPr>
          <p:spPr>
            <a:xfrm>
              <a:off x="3263269" y="1352078"/>
              <a:ext cx="1807413" cy="1571361"/>
            </a:xfrm>
            <a:prstGeom prst="rect">
              <a:avLst/>
            </a:prstGeom>
            <a:noFill/>
          </p:spPr>
          <p:txBody>
            <a:bodyPr wrap="square" rtlCol="0">
              <a:spAutoFit/>
            </a:bodyPr>
            <a:lstStyle/>
            <a:p>
              <a:pPr>
                <a:lnSpc>
                  <a:spcPct val="120000"/>
                </a:lnSpc>
                <a:buClr>
                  <a:srgbClr val="0070C0"/>
                </a:buClr>
              </a:pPr>
              <a:r>
                <a:rPr lang="zh-CN" altLang="en-US" sz="1200" dirty="0">
                  <a:cs typeface="+mn-ea"/>
                  <a:sym typeface="+mn-lt"/>
                </a:rPr>
                <a:t>对党员教育管理工作队伍、场所、教材和经费等基础保障作出规范。四是对党员教育管理工作的检查考核作出明确规定，对工作中失职失责的予以问责追责。</a:t>
              </a:r>
              <a:endParaRPr lang="zh-CN" altLang="en-US" sz="1200" dirty="0">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randombar(horizontal)">
                                      <p:cBhvr>
                                        <p:cTn id="18" dur="500"/>
                                        <p:tgtEl>
                                          <p:spTgt spid="25"/>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lide(fromLeft)">
                                      <p:cBhvr>
                                        <p:cTn id="22" dur="500"/>
                                        <p:tgtEl>
                                          <p:spTgt spid="26"/>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slide(fromLeft)">
                                      <p:cBhvr>
                                        <p:cTn id="30" dur="500"/>
                                        <p:tgtEl>
                                          <p:spTgt spid="30"/>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par>
                          <p:cTn id="35" fill="hold">
                            <p:stCondLst>
                              <p:cond delay="2500"/>
                            </p:stCondLst>
                            <p:childTnLst>
                              <p:par>
                                <p:cTn id="36" presetID="12" presetClass="entr" presetSubtype="8"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slide(fromLeft)">
                                      <p:cBhvr>
                                        <p:cTn id="38" dur="500"/>
                                        <p:tgtEl>
                                          <p:spTgt spid="34"/>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30" grpId="0" animBg="1"/>
      <p:bldP spid="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重点疑难解答</a:t>
            </a:r>
            <a:endParaRPr lang="zh-CN" altLang="en-US" sz="2000" b="1" dirty="0">
              <a:solidFill>
                <a:srgbClr val="E20000"/>
              </a:solidFill>
              <a:cs typeface="+mn-ea"/>
              <a:sym typeface="+mn-lt"/>
            </a:endParaRPr>
          </a:p>
        </p:txBody>
      </p:sp>
      <p:grpSp>
        <p:nvGrpSpPr>
          <p:cNvPr id="5" name="组合 4"/>
          <p:cNvGrpSpPr/>
          <p:nvPr/>
        </p:nvGrpSpPr>
        <p:grpSpPr>
          <a:xfrm>
            <a:off x="2164149" y="1053697"/>
            <a:ext cx="5504195" cy="421138"/>
            <a:chOff x="4079087" y="1224685"/>
            <a:chExt cx="2400390" cy="421138"/>
          </a:xfrm>
        </p:grpSpPr>
        <p:sp>
          <p:nvSpPr>
            <p:cNvPr id="6" name="圆角矩形 5"/>
            <p:cNvSpPr/>
            <p:nvPr/>
          </p:nvSpPr>
          <p:spPr>
            <a:xfrm>
              <a:off x="4079087" y="1224685"/>
              <a:ext cx="2400390"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141892" y="1255946"/>
              <a:ext cx="2274779"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zh-CN" altLang="en-US" sz="1800" dirty="0">
                  <a:solidFill>
                    <a:schemeClr val="bg1"/>
                  </a:solidFill>
                  <a:cs typeface="+mn-ea"/>
                  <a:sym typeface="+mn-lt"/>
                </a:rPr>
                <a:t>中央组织部对抓好</a:t>
              </a: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的贯彻落实的具体部署</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75656" y="1053697"/>
            <a:ext cx="453998" cy="408772"/>
          </a:xfrm>
          <a:prstGeom prst="rect">
            <a:avLst/>
          </a:prstGeom>
        </p:spPr>
      </p:pic>
      <p:sp>
        <p:nvSpPr>
          <p:cNvPr id="20" name="文本框 19"/>
          <p:cNvSpPr txBox="1"/>
          <p:nvPr/>
        </p:nvSpPr>
        <p:spPr>
          <a:xfrm>
            <a:off x="972000" y="1714931"/>
            <a:ext cx="7200000" cy="1060611"/>
          </a:xfrm>
          <a:prstGeom prst="rect">
            <a:avLst/>
          </a:prstGeom>
          <a:noFill/>
        </p:spPr>
        <p:txBody>
          <a:bodyPr wrap="square" rtlCol="0">
            <a:spAutoFit/>
          </a:bodyPr>
          <a:lstStyle/>
          <a:p>
            <a:pPr>
              <a:lnSpc>
                <a:spcPct val="114000"/>
              </a:lnSpc>
              <a:buClr>
                <a:srgbClr val="C7000B"/>
              </a:buClr>
              <a:defRPr/>
            </a:pPr>
            <a:r>
              <a:rPr lang="zh-CN" altLang="en-US" sz="1400" dirty="0">
                <a:cs typeface="+mn-ea"/>
                <a:sym typeface="+mn-lt"/>
              </a:rPr>
              <a:t>         一分部署、九分落实。</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的生命和权威在于实施。党中央在印发</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的通知中，对学习宣传、贯彻落实</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提出了明确要求。各级党组织要把抓好党员教育管理作为重大政治责任，采取有力措施，严格贯彻执行</a:t>
            </a:r>
            <a:r>
              <a:rPr lang="en-US" altLang="zh-CN" sz="1400" dirty="0">
                <a:cs typeface="+mn-ea"/>
                <a:sym typeface="+mn-lt"/>
              </a:rPr>
              <a:t>《</a:t>
            </a:r>
            <a:r>
              <a:rPr lang="zh-CN" altLang="en-US" sz="1400" dirty="0">
                <a:cs typeface="+mn-ea"/>
                <a:sym typeface="+mn-lt"/>
              </a:rPr>
              <a:t>条例</a:t>
            </a:r>
            <a:r>
              <a:rPr lang="en-US" altLang="zh-CN" sz="1400" dirty="0">
                <a:cs typeface="+mn-ea"/>
                <a:sym typeface="+mn-lt"/>
              </a:rPr>
              <a:t>》</a:t>
            </a:r>
            <a:r>
              <a:rPr lang="zh-CN" altLang="en-US" sz="1400" dirty="0">
                <a:cs typeface="+mn-ea"/>
                <a:sym typeface="+mn-lt"/>
              </a:rPr>
              <a:t>，增强针对性和有效性，防止形式主义。</a:t>
            </a:r>
            <a:endParaRPr lang="zh-CN" altLang="en-US" sz="1400" dirty="0">
              <a:cs typeface="+mn-ea"/>
              <a:sym typeface="+mn-lt"/>
            </a:endParaRPr>
          </a:p>
        </p:txBody>
      </p:sp>
      <p:grpSp>
        <p:nvGrpSpPr>
          <p:cNvPr id="21" name="组合 20"/>
          <p:cNvGrpSpPr/>
          <p:nvPr/>
        </p:nvGrpSpPr>
        <p:grpSpPr>
          <a:xfrm>
            <a:off x="973122" y="2858807"/>
            <a:ext cx="1366630" cy="1873183"/>
            <a:chOff x="794012" y="2543663"/>
            <a:chExt cx="892971" cy="1536584"/>
          </a:xfrm>
        </p:grpSpPr>
        <p:sp>
          <p:nvSpPr>
            <p:cNvPr id="22" name="矩形 21"/>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广泛宣传解读</a:t>
              </a:r>
              <a:endParaRPr lang="zh-CN" altLang="en-US" sz="1500" b="1" dirty="0">
                <a:solidFill>
                  <a:schemeClr val="bg1"/>
                </a:solidFill>
                <a:cs typeface="+mn-ea"/>
                <a:sym typeface="+mn-lt"/>
              </a:endParaRPr>
            </a:p>
          </p:txBody>
        </p:sp>
        <p:sp>
          <p:nvSpPr>
            <p:cNvPr id="23" name="矩形 22"/>
            <p:cNvSpPr/>
            <p:nvPr/>
          </p:nvSpPr>
          <p:spPr>
            <a:xfrm>
              <a:off x="794012" y="2866864"/>
              <a:ext cx="892971" cy="121338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充分利用报纸、广播、电视和手机、网络等媒介，开展</a:t>
              </a:r>
              <a:r>
                <a:rPr lang="en-US" altLang="zh-CN" sz="1300" dirty="0">
                  <a:solidFill>
                    <a:schemeClr val="tx1"/>
                  </a:solidFill>
                  <a:cs typeface="+mn-ea"/>
                  <a:sym typeface="+mn-lt"/>
                </a:rPr>
                <a:t>《</a:t>
              </a:r>
              <a:r>
                <a:rPr lang="zh-CN" altLang="en-US" sz="1300" dirty="0">
                  <a:solidFill>
                    <a:schemeClr val="tx1"/>
                  </a:solidFill>
                  <a:cs typeface="+mn-ea"/>
                  <a:sym typeface="+mn-lt"/>
                </a:rPr>
                <a:t>条例</a:t>
              </a:r>
              <a:r>
                <a:rPr lang="en-US" altLang="zh-CN" sz="1300" dirty="0">
                  <a:solidFill>
                    <a:schemeClr val="tx1"/>
                  </a:solidFill>
                  <a:cs typeface="+mn-ea"/>
                  <a:sym typeface="+mn-lt"/>
                </a:rPr>
                <a:t>》</a:t>
              </a:r>
              <a:r>
                <a:rPr lang="zh-CN" altLang="en-US" sz="1300" dirty="0">
                  <a:solidFill>
                    <a:schemeClr val="tx1"/>
                  </a:solidFill>
                  <a:cs typeface="+mn-ea"/>
                  <a:sym typeface="+mn-lt"/>
                </a:rPr>
                <a:t>宣传。</a:t>
              </a:r>
              <a:endParaRPr lang="zh-CN" altLang="en-US" sz="1300" dirty="0">
                <a:solidFill>
                  <a:schemeClr val="tx1"/>
                </a:solidFill>
                <a:cs typeface="+mn-ea"/>
                <a:sym typeface="+mn-lt"/>
              </a:endParaRPr>
            </a:p>
          </p:txBody>
        </p:sp>
      </p:grpSp>
      <p:grpSp>
        <p:nvGrpSpPr>
          <p:cNvPr id="24" name="组合 23"/>
          <p:cNvGrpSpPr/>
          <p:nvPr/>
        </p:nvGrpSpPr>
        <p:grpSpPr>
          <a:xfrm>
            <a:off x="2411760" y="2858807"/>
            <a:ext cx="4320480" cy="1873183"/>
            <a:chOff x="794012" y="2543663"/>
            <a:chExt cx="892971" cy="1536584"/>
          </a:xfrm>
        </p:grpSpPr>
        <p:sp>
          <p:nvSpPr>
            <p:cNvPr id="38" name="矩形 37"/>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抓好学习培训</a:t>
              </a:r>
              <a:endParaRPr lang="zh-CN" altLang="en-US" sz="1500" b="1" dirty="0">
                <a:solidFill>
                  <a:schemeClr val="bg1"/>
                </a:solidFill>
                <a:cs typeface="+mn-ea"/>
                <a:sym typeface="+mn-lt"/>
              </a:endParaRPr>
            </a:p>
          </p:txBody>
        </p:sp>
        <p:sp>
          <p:nvSpPr>
            <p:cNvPr id="39" name="矩形 38"/>
            <p:cNvSpPr/>
            <p:nvPr/>
          </p:nvSpPr>
          <p:spPr>
            <a:xfrm>
              <a:off x="794012" y="2866864"/>
              <a:ext cx="892971" cy="121338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把</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纳入党委（党组）理论学习中心组学习、党支部“三会一课”的重要学习内容和党校（行政学院）教育课程，通过专题辅导、交流研讨等方式，使各级党组织、广大党员特别是党员领导干部深入领会</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精神，全面掌握</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内容，严格执行</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规定。中央组织部将举办学习贯彻</a:t>
              </a:r>
              <a:r>
                <a:rPr lang="en-US" altLang="zh-CN" sz="1200" dirty="0">
                  <a:solidFill>
                    <a:schemeClr val="tx1"/>
                  </a:solidFill>
                  <a:cs typeface="+mn-ea"/>
                  <a:sym typeface="+mn-lt"/>
                </a:rPr>
                <a:t>《</a:t>
              </a:r>
              <a:r>
                <a:rPr lang="zh-CN" altLang="en-US" sz="1200" dirty="0">
                  <a:solidFill>
                    <a:schemeClr val="tx1"/>
                  </a:solidFill>
                  <a:cs typeface="+mn-ea"/>
                  <a:sym typeface="+mn-lt"/>
                </a:rPr>
                <a:t>条例</a:t>
              </a:r>
              <a:r>
                <a:rPr lang="en-US" altLang="zh-CN" sz="1200" dirty="0">
                  <a:solidFill>
                    <a:schemeClr val="tx1"/>
                  </a:solidFill>
                  <a:cs typeface="+mn-ea"/>
                  <a:sym typeface="+mn-lt"/>
                </a:rPr>
                <a:t>》</a:t>
              </a:r>
              <a:r>
                <a:rPr lang="zh-CN" altLang="en-US" sz="1200" dirty="0">
                  <a:solidFill>
                    <a:schemeClr val="tx1"/>
                  </a:solidFill>
                  <a:cs typeface="+mn-ea"/>
                  <a:sym typeface="+mn-lt"/>
                </a:rPr>
                <a:t>培训示范班，组织开展党员教育管理工作者专题轮训，提高做好党员教育管理工作的能力和水平。</a:t>
              </a:r>
              <a:endParaRPr lang="zh-CN" altLang="en-US" sz="1200" dirty="0">
                <a:solidFill>
                  <a:schemeClr val="tx1"/>
                </a:solidFill>
                <a:cs typeface="+mn-ea"/>
                <a:sym typeface="+mn-lt"/>
              </a:endParaRPr>
            </a:p>
          </p:txBody>
        </p:sp>
      </p:grpSp>
      <p:grpSp>
        <p:nvGrpSpPr>
          <p:cNvPr id="40" name="组合 39"/>
          <p:cNvGrpSpPr/>
          <p:nvPr/>
        </p:nvGrpSpPr>
        <p:grpSpPr>
          <a:xfrm>
            <a:off x="6805370" y="2858807"/>
            <a:ext cx="1366630" cy="1873183"/>
            <a:chOff x="794012" y="2543663"/>
            <a:chExt cx="892971" cy="1536584"/>
          </a:xfrm>
        </p:grpSpPr>
        <p:sp>
          <p:nvSpPr>
            <p:cNvPr id="41" name="矩形 40"/>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加强督促检查</a:t>
              </a:r>
              <a:endParaRPr lang="zh-CN" altLang="en-US" sz="1500" b="1" dirty="0">
                <a:solidFill>
                  <a:schemeClr val="bg1"/>
                </a:solidFill>
                <a:cs typeface="+mn-ea"/>
                <a:sym typeface="+mn-lt"/>
              </a:endParaRPr>
            </a:p>
          </p:txBody>
        </p:sp>
        <p:sp>
          <p:nvSpPr>
            <p:cNvPr id="42" name="矩形 41"/>
            <p:cNvSpPr/>
            <p:nvPr/>
          </p:nvSpPr>
          <p:spPr>
            <a:xfrm>
              <a:off x="794012" y="2866864"/>
              <a:ext cx="892971" cy="1213383"/>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按照党中央要求，我们将会同有关部门加强督促指导，形成工作合力，确保各项规定得到贯彻执行。</a:t>
              </a:r>
              <a:endParaRPr lang="zh-CN" altLang="en-US" sz="13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17" dur="500"/>
                                        <p:tgtEl>
                                          <p:spTgt spid="20">
                                            <p:txEl>
                                              <p:pRg st="0" end="0"/>
                                            </p:txEl>
                                          </p:spTgt>
                                        </p:tgtEl>
                                      </p:cBhvr>
                                    </p:animEffect>
                                  </p:childTnLst>
                                </p:cTn>
                              </p:par>
                            </p:childTnLst>
                          </p:cTn>
                        </p:par>
                        <p:par>
                          <p:cTn id="18" fill="hold">
                            <p:stCondLst>
                              <p:cond delay="1500"/>
                            </p:stCondLst>
                            <p:childTnLst>
                              <p:par>
                                <p:cTn id="19" presetID="12" presetClass="entr" presetSubtype="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p:tgtEl>
                                          <p:spTgt spid="21"/>
                                        </p:tgtEl>
                                        <p:attrNameLst>
                                          <p:attrName>ppt_y</p:attrName>
                                        </p:attrNameLst>
                                      </p:cBhvr>
                                      <p:tavLst>
                                        <p:tav tm="0">
                                          <p:val>
                                            <p:strVal val="#ppt_y-#ppt_h*1.125000"/>
                                          </p:val>
                                        </p:tav>
                                        <p:tav tm="100000">
                                          <p:val>
                                            <p:strVal val="#ppt_y"/>
                                          </p:val>
                                        </p:tav>
                                      </p:tavLst>
                                    </p:anim>
                                    <p:animEffect transition="in" filter="wipe(down)">
                                      <p:cBhvr>
                                        <p:cTn id="22" dur="500"/>
                                        <p:tgtEl>
                                          <p:spTgt spid="21"/>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ppt_y</p:attrName>
                                        </p:attrNameLst>
                                      </p:cBhvr>
                                      <p:tavLst>
                                        <p:tav tm="0">
                                          <p:val>
                                            <p:strVal val="#ppt_y-#ppt_h*1.125000"/>
                                          </p:val>
                                        </p:tav>
                                        <p:tav tm="100000">
                                          <p:val>
                                            <p:strVal val="#ppt_y"/>
                                          </p:val>
                                        </p:tav>
                                      </p:tavLst>
                                    </p:anim>
                                    <p:animEffect transition="in" filter="wipe(down)">
                                      <p:cBhvr>
                                        <p:cTn id="27" dur="500"/>
                                        <p:tgtEl>
                                          <p:spTgt spid="24"/>
                                        </p:tgtEl>
                                      </p:cBhvr>
                                    </p:animEffect>
                                  </p:childTnLst>
                                </p:cTn>
                              </p:par>
                            </p:childTnLst>
                          </p:cTn>
                        </p:par>
                        <p:par>
                          <p:cTn id="28" fill="hold">
                            <p:stCondLst>
                              <p:cond delay="2500"/>
                            </p:stCondLst>
                            <p:childTnLst>
                              <p:par>
                                <p:cTn id="29" presetID="12" presetClass="entr" presetSubtype="1"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p:tgtEl>
                                          <p:spTgt spid="40"/>
                                        </p:tgtEl>
                                        <p:attrNameLst>
                                          <p:attrName>ppt_y</p:attrName>
                                        </p:attrNameLst>
                                      </p:cBhvr>
                                      <p:tavLst>
                                        <p:tav tm="0">
                                          <p:val>
                                            <p:strVal val="#ppt_y-#ppt_h*1.125000"/>
                                          </p:val>
                                        </p:tav>
                                        <p:tav tm="100000">
                                          <p:val>
                                            <p:strVal val="#ppt_y"/>
                                          </p:val>
                                        </p:tav>
                                      </p:tavLst>
                                    </p:anim>
                                    <p:animEffect transition="in" filter="wipe(down)">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1"/>
          <p:cNvSpPr txBox="1"/>
          <p:nvPr/>
        </p:nvSpPr>
        <p:spPr>
          <a:xfrm>
            <a:off x="2843808" y="1613795"/>
            <a:ext cx="6099329" cy="1837619"/>
          </a:xfrm>
          <a:prstGeom prst="rect">
            <a:avLst/>
          </a:prstGeom>
          <a:noFill/>
        </p:spPr>
        <p:txBody>
          <a:bodyPr wrap="square" lIns="68580" tIns="34290" rIns="68580" bIns="34290" rtlCol="0">
            <a:spAutoFit/>
          </a:bodyPr>
          <a:lstStyle/>
          <a:p>
            <a:pPr algn="ctr">
              <a:lnSpc>
                <a:spcPct val="120000"/>
              </a:lnSpc>
            </a:pPr>
            <a:r>
              <a:rPr lang="zh-CN" altLang="en-US" sz="5000" b="1" dirty="0">
                <a:solidFill>
                  <a:srgbClr val="E20000"/>
                </a:solidFill>
                <a:cs typeface="+mn-ea"/>
                <a:sym typeface="+mn-lt"/>
              </a:rPr>
              <a:t>奋力开创新时代党员教育管理工作新局面</a:t>
            </a:r>
            <a:endParaRPr lang="zh-CN" altLang="en-US" sz="5000" b="1" dirty="0">
              <a:solidFill>
                <a:srgbClr val="E20000"/>
              </a:solidFill>
              <a:cs typeface="+mn-ea"/>
              <a:sym typeface="+mn-lt"/>
            </a:endParaRPr>
          </a:p>
        </p:txBody>
      </p:sp>
      <p:sp>
        <p:nvSpPr>
          <p:cNvPr id="18" name="矩形 17"/>
          <p:cNvSpPr/>
          <p:nvPr/>
        </p:nvSpPr>
        <p:spPr>
          <a:xfrm>
            <a:off x="0" y="0"/>
            <a:ext cx="2707481"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1"/>
          <p:cNvSpPr txBox="1"/>
          <p:nvPr/>
        </p:nvSpPr>
        <p:spPr>
          <a:xfrm>
            <a:off x="337190" y="2911929"/>
            <a:ext cx="2033097" cy="607859"/>
          </a:xfrm>
          <a:prstGeom prst="rect">
            <a:avLst/>
          </a:prstGeom>
          <a:noFill/>
        </p:spPr>
        <p:txBody>
          <a:bodyPr wrap="square" lIns="68580" tIns="34290" rIns="68580" bIns="34290" rtlCol="0">
            <a:spAutoFit/>
          </a:bodyPr>
          <a:lstStyle/>
          <a:p>
            <a:pPr algn="ctr"/>
            <a:r>
              <a:rPr lang="zh-CN" altLang="en-US" sz="3500" b="1" dirty="0">
                <a:solidFill>
                  <a:schemeClr val="bg1"/>
                </a:solidFill>
                <a:effectLst/>
                <a:cs typeface="+mn-ea"/>
                <a:sym typeface="+mn-lt"/>
              </a:rPr>
              <a:t>第四部分</a:t>
            </a:r>
            <a:endParaRPr lang="zh-CN" altLang="en-US" sz="3500" b="1" dirty="0">
              <a:solidFill>
                <a:schemeClr val="bg1"/>
              </a:solidFill>
              <a:effectLst/>
              <a:cs typeface="+mn-ea"/>
              <a:sym typeface="+mn-lt"/>
            </a:endParaRPr>
          </a:p>
        </p:txBody>
      </p:sp>
      <p:sp>
        <p:nvSpPr>
          <p:cNvPr id="7" name="Freeform 7"/>
          <p:cNvSpPr>
            <a:spLocks noEditPoints="1"/>
          </p:cNvSpPr>
          <p:nvPr/>
        </p:nvSpPr>
        <p:spPr bwMode="auto">
          <a:xfrm>
            <a:off x="683568" y="915566"/>
            <a:ext cx="1296144" cy="1310387"/>
          </a:xfrm>
          <a:custGeom>
            <a:avLst/>
            <a:gdLst>
              <a:gd name="T0" fmla="*/ 3378 w 3557"/>
              <a:gd name="T1" fmla="*/ 1304 h 3599"/>
              <a:gd name="T2" fmla="*/ 1740 w 3557"/>
              <a:gd name="T3" fmla="*/ 67 h 3599"/>
              <a:gd name="T4" fmla="*/ 2704 w 3557"/>
              <a:gd name="T5" fmla="*/ 2142 h 3599"/>
              <a:gd name="T6" fmla="*/ 1689 w 3557"/>
              <a:gd name="T7" fmla="*/ 1105 h 3599"/>
              <a:gd name="T8" fmla="*/ 2077 w 3557"/>
              <a:gd name="T9" fmla="*/ 680 h 3599"/>
              <a:gd name="T10" fmla="*/ 1811 w 3557"/>
              <a:gd name="T11" fmla="*/ 435 h 3599"/>
              <a:gd name="T12" fmla="*/ 1602 w 3557"/>
              <a:gd name="T13" fmla="*/ 624 h 3599"/>
              <a:gd name="T14" fmla="*/ 1209 w 3557"/>
              <a:gd name="T15" fmla="*/ 619 h 3599"/>
              <a:gd name="T16" fmla="*/ 408 w 3557"/>
              <a:gd name="T17" fmla="*/ 1432 h 3599"/>
              <a:gd name="T18" fmla="*/ 893 w 3557"/>
              <a:gd name="T19" fmla="*/ 1871 h 3599"/>
              <a:gd name="T20" fmla="*/ 1194 w 3557"/>
              <a:gd name="T21" fmla="*/ 1580 h 3599"/>
              <a:gd name="T22" fmla="*/ 2230 w 3557"/>
              <a:gd name="T23" fmla="*/ 2587 h 3599"/>
              <a:gd name="T24" fmla="*/ 551 w 3557"/>
              <a:gd name="T25" fmla="*/ 2214 h 3599"/>
              <a:gd name="T26" fmla="*/ 235 w 3557"/>
              <a:gd name="T27" fmla="*/ 2490 h 3599"/>
              <a:gd name="T28" fmla="*/ 475 w 3557"/>
              <a:gd name="T29" fmla="*/ 2771 h 3599"/>
              <a:gd name="T30" fmla="*/ 433 w 3557"/>
              <a:gd name="T31" fmla="*/ 2827 h 3599"/>
              <a:gd name="T32" fmla="*/ 275 w 3557"/>
              <a:gd name="T33" fmla="*/ 2868 h 3599"/>
              <a:gd name="T34" fmla="*/ 331 w 3557"/>
              <a:gd name="T35" fmla="*/ 3282 h 3599"/>
              <a:gd name="T36" fmla="*/ 638 w 3557"/>
              <a:gd name="T37" fmla="*/ 3021 h 3599"/>
              <a:gd name="T38" fmla="*/ 699 w 3557"/>
              <a:gd name="T39" fmla="*/ 2945 h 3599"/>
              <a:gd name="T40" fmla="*/ 2623 w 3557"/>
              <a:gd name="T41" fmla="*/ 3011 h 3599"/>
              <a:gd name="T42" fmla="*/ 2969 w 3557"/>
              <a:gd name="T43" fmla="*/ 3338 h 3599"/>
              <a:gd name="T44" fmla="*/ 3444 w 3557"/>
              <a:gd name="T45" fmla="*/ 2863 h 3599"/>
              <a:gd name="T46" fmla="*/ 3133 w 3557"/>
              <a:gd name="T47" fmla="*/ 2525 h 3599"/>
              <a:gd name="T48" fmla="*/ 3378 w 3557"/>
              <a:gd name="T49" fmla="*/ 1304 h 3599"/>
              <a:gd name="T50" fmla="*/ 3378 w 3557"/>
              <a:gd name="T51" fmla="*/ 1304 h 3599"/>
              <a:gd name="T52" fmla="*/ 3378 w 3557"/>
              <a:gd name="T53" fmla="*/ 1304 h 3599"/>
              <a:gd name="T54" fmla="*/ 3378 w 3557"/>
              <a:gd name="T55" fmla="*/ 1304 h 3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7" h="3599">
                <a:moveTo>
                  <a:pt x="3378" y="1304"/>
                </a:moveTo>
                <a:cubicBezTo>
                  <a:pt x="2988" y="0"/>
                  <a:pt x="1740" y="67"/>
                  <a:pt x="1740" y="67"/>
                </a:cubicBezTo>
                <a:cubicBezTo>
                  <a:pt x="3490" y="925"/>
                  <a:pt x="2704" y="2142"/>
                  <a:pt x="2704" y="2142"/>
                </a:cubicBezTo>
                <a:cubicBezTo>
                  <a:pt x="1689" y="1105"/>
                  <a:pt x="1689" y="1105"/>
                  <a:pt x="1689" y="1105"/>
                </a:cubicBezTo>
                <a:cubicBezTo>
                  <a:pt x="2077" y="680"/>
                  <a:pt x="2077" y="680"/>
                  <a:pt x="2077" y="680"/>
                </a:cubicBezTo>
                <a:cubicBezTo>
                  <a:pt x="1811" y="435"/>
                  <a:pt x="1811" y="435"/>
                  <a:pt x="1811" y="435"/>
                </a:cubicBezTo>
                <a:cubicBezTo>
                  <a:pt x="1602" y="624"/>
                  <a:pt x="1602" y="624"/>
                  <a:pt x="1602" y="624"/>
                </a:cubicBezTo>
                <a:cubicBezTo>
                  <a:pt x="1209" y="619"/>
                  <a:pt x="1209" y="619"/>
                  <a:pt x="1209" y="619"/>
                </a:cubicBezTo>
                <a:cubicBezTo>
                  <a:pt x="408" y="1432"/>
                  <a:pt x="408" y="1432"/>
                  <a:pt x="408" y="1432"/>
                </a:cubicBezTo>
                <a:cubicBezTo>
                  <a:pt x="893" y="1871"/>
                  <a:pt x="893" y="1871"/>
                  <a:pt x="893" y="1871"/>
                </a:cubicBezTo>
                <a:cubicBezTo>
                  <a:pt x="1194" y="1580"/>
                  <a:pt x="1194" y="1580"/>
                  <a:pt x="1194" y="1580"/>
                </a:cubicBezTo>
                <a:cubicBezTo>
                  <a:pt x="2230" y="2587"/>
                  <a:pt x="2230" y="2587"/>
                  <a:pt x="2230" y="2587"/>
                </a:cubicBezTo>
                <a:cubicBezTo>
                  <a:pt x="1352" y="3164"/>
                  <a:pt x="551" y="2214"/>
                  <a:pt x="551" y="2214"/>
                </a:cubicBezTo>
                <a:cubicBezTo>
                  <a:pt x="235" y="2490"/>
                  <a:pt x="235" y="2490"/>
                  <a:pt x="235" y="2490"/>
                </a:cubicBezTo>
                <a:cubicBezTo>
                  <a:pt x="475" y="2771"/>
                  <a:pt x="475" y="2771"/>
                  <a:pt x="475" y="2771"/>
                </a:cubicBezTo>
                <a:cubicBezTo>
                  <a:pt x="433" y="2827"/>
                  <a:pt x="433" y="2827"/>
                  <a:pt x="433" y="2827"/>
                </a:cubicBezTo>
                <a:cubicBezTo>
                  <a:pt x="321" y="2817"/>
                  <a:pt x="275" y="2868"/>
                  <a:pt x="275" y="2868"/>
                </a:cubicBezTo>
                <a:cubicBezTo>
                  <a:pt x="0" y="3134"/>
                  <a:pt x="331" y="3282"/>
                  <a:pt x="331" y="3282"/>
                </a:cubicBezTo>
                <a:cubicBezTo>
                  <a:pt x="653" y="3353"/>
                  <a:pt x="638" y="3021"/>
                  <a:pt x="638" y="3021"/>
                </a:cubicBezTo>
                <a:cubicBezTo>
                  <a:pt x="699" y="2945"/>
                  <a:pt x="699" y="2945"/>
                  <a:pt x="699" y="2945"/>
                </a:cubicBezTo>
                <a:cubicBezTo>
                  <a:pt x="1909" y="3599"/>
                  <a:pt x="2623" y="3011"/>
                  <a:pt x="2623" y="3011"/>
                </a:cubicBezTo>
                <a:cubicBezTo>
                  <a:pt x="2969" y="3338"/>
                  <a:pt x="2969" y="3338"/>
                  <a:pt x="2969" y="3338"/>
                </a:cubicBezTo>
                <a:cubicBezTo>
                  <a:pt x="3444" y="2863"/>
                  <a:pt x="3444" y="2863"/>
                  <a:pt x="3444" y="2863"/>
                </a:cubicBezTo>
                <a:cubicBezTo>
                  <a:pt x="3133" y="2525"/>
                  <a:pt x="3133" y="2525"/>
                  <a:pt x="3133" y="2525"/>
                </a:cubicBezTo>
                <a:cubicBezTo>
                  <a:pt x="3133" y="2525"/>
                  <a:pt x="3557" y="1903"/>
                  <a:pt x="3378" y="1304"/>
                </a:cubicBezTo>
                <a:cubicBezTo>
                  <a:pt x="3378" y="1304"/>
                  <a:pt x="3378" y="1304"/>
                  <a:pt x="3378" y="1304"/>
                </a:cubicBezTo>
                <a:moveTo>
                  <a:pt x="3378" y="1304"/>
                </a:moveTo>
                <a:cubicBezTo>
                  <a:pt x="3378" y="1304"/>
                  <a:pt x="3378" y="1304"/>
                  <a:pt x="3378" y="1304"/>
                </a:cubicBezTo>
              </a:path>
            </a:pathLst>
          </a:custGeom>
          <a:solidFill>
            <a:srgbClr val="FFFF00"/>
          </a:solidFill>
          <a:ln>
            <a:noFill/>
          </a:ln>
        </p:spPr>
        <p:txBody>
          <a:bodyPr vert="horz" wrap="square" lIns="91440" tIns="45720" rIns="91440" bIns="45720" numCol="1" anchor="t" anchorCtr="0" compatLnSpc="1"/>
          <a:lstStyle/>
          <a:p>
            <a:endParaRPr lang="zh-CN" altLang="en-US">
              <a:solidFill>
                <a:srgbClr val="FFFF0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win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 calcmode="lin" valueType="num">
                                      <p:cBhvr>
                                        <p:cTn id="19" dur="500" fill="hold"/>
                                        <p:tgtEl>
                                          <p:spTgt spid="20"/>
                                        </p:tgtEl>
                                        <p:attrNameLst>
                                          <p:attrName>style.rotation</p:attrName>
                                        </p:attrNameLst>
                                      </p:cBhvr>
                                      <p:tavLst>
                                        <p:tav tm="0">
                                          <p:val>
                                            <p:fltVal val="360"/>
                                          </p:val>
                                        </p:tav>
                                        <p:tav tm="100000">
                                          <p:val>
                                            <p:fltVal val="0"/>
                                          </p:val>
                                        </p:tav>
                                      </p:tavLst>
                                    </p:anim>
                                    <p:animEffect transition="in" filter="fade">
                                      <p:cBhvr>
                                        <p:cTn id="20" dur="500"/>
                                        <p:tgtEl>
                                          <p:spTgt spid="20"/>
                                        </p:tgtEl>
                                      </p:cBhvr>
                                    </p:animEffect>
                                  </p:childTnLst>
                                </p:cTn>
                              </p:par>
                            </p:childTnLst>
                          </p:cTn>
                        </p:par>
                        <p:par>
                          <p:cTn id="21" fill="hold">
                            <p:stCondLst>
                              <p:cond delay="1500"/>
                            </p:stCondLst>
                            <p:childTnLst>
                              <p:par>
                                <p:cTn id="22" presetID="37"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900" decel="100000" fill="hold"/>
                                        <p:tgtEl>
                                          <p:spTgt spid="1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0"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奋力开创新时代党员教育管理工作新局面</a:t>
            </a:r>
            <a:endParaRPr lang="zh-CN" altLang="en-US" sz="2000" b="1" dirty="0">
              <a:solidFill>
                <a:srgbClr val="E20000"/>
              </a:solidFill>
              <a:cs typeface="+mn-ea"/>
              <a:sym typeface="+mn-lt"/>
            </a:endParaRPr>
          </a:p>
        </p:txBody>
      </p:sp>
      <p:sp>
        <p:nvSpPr>
          <p:cNvPr id="12" name="圆角矩形 11"/>
          <p:cNvSpPr/>
          <p:nvPr/>
        </p:nvSpPr>
        <p:spPr>
          <a:xfrm>
            <a:off x="1547664" y="1491630"/>
            <a:ext cx="6192688" cy="2592288"/>
          </a:xfrm>
          <a:prstGeom prst="roundRect">
            <a:avLst>
              <a:gd name="adj" fmla="val 70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35000"/>
              </a:lnSpc>
            </a:pPr>
            <a:r>
              <a:rPr lang="en-US" altLang="zh-CN" b="1" dirty="0">
                <a:solidFill>
                  <a:srgbClr val="FFFF00"/>
                </a:solidFill>
                <a:cs typeface="+mn-ea"/>
                <a:sym typeface="+mn-lt"/>
              </a:rPr>
              <a:t>        《</a:t>
            </a:r>
            <a:r>
              <a:rPr lang="zh-CN" altLang="en-US" b="1" dirty="0">
                <a:solidFill>
                  <a:srgbClr val="FFFF00"/>
                </a:solidFill>
                <a:cs typeface="+mn-ea"/>
                <a:sym typeface="+mn-lt"/>
              </a:rPr>
              <a:t>条例</a:t>
            </a:r>
            <a:r>
              <a:rPr lang="en-US" altLang="zh-CN" b="1" dirty="0">
                <a:solidFill>
                  <a:srgbClr val="FFFF00"/>
                </a:solidFill>
                <a:cs typeface="+mn-ea"/>
                <a:sym typeface="+mn-lt"/>
              </a:rPr>
              <a:t>》</a:t>
            </a:r>
            <a:r>
              <a:rPr lang="zh-CN" altLang="en-US" b="1" dirty="0">
                <a:solidFill>
                  <a:srgbClr val="FFFF00"/>
                </a:solidFill>
                <a:cs typeface="+mn-ea"/>
                <a:sym typeface="+mn-lt"/>
              </a:rPr>
              <a:t>以习近平新时代中国特色社会主义思想为指导，以党章为根本遵循，对党员教育管理的内容、方式、程序等作出规范，为加强新时代党员教育管理工作提供了基本遵循，是党员队伍建设方面一部基础主干法规，是全面从严治党的制度建设最新成果。</a:t>
            </a:r>
            <a:endParaRPr lang="zh-CN" altLang="en-US" b="1" dirty="0">
              <a:solidFill>
                <a:srgbClr val="FFFF00"/>
              </a:solidFill>
              <a:cs typeface="+mn-ea"/>
              <a:sym typeface="+mn-lt"/>
            </a:endParaRP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奋力开创新时代党员教育管理工作新局面</a:t>
            </a:r>
            <a:endParaRPr lang="zh-CN" altLang="en-US" sz="2000" b="1" dirty="0">
              <a:solidFill>
                <a:srgbClr val="E20000"/>
              </a:solidFill>
              <a:cs typeface="+mn-ea"/>
              <a:sym typeface="+mn-lt"/>
            </a:endParaRPr>
          </a:p>
        </p:txBody>
      </p:sp>
      <p:grpSp>
        <p:nvGrpSpPr>
          <p:cNvPr id="22" name="组合 21"/>
          <p:cNvGrpSpPr/>
          <p:nvPr/>
        </p:nvGrpSpPr>
        <p:grpSpPr>
          <a:xfrm>
            <a:off x="1188024" y="1059582"/>
            <a:ext cx="3239960" cy="576064"/>
            <a:chOff x="972000" y="1131590"/>
            <a:chExt cx="3239960" cy="576064"/>
          </a:xfrm>
        </p:grpSpPr>
        <p:grpSp>
          <p:nvGrpSpPr>
            <p:cNvPr id="23" name="组合 22"/>
            <p:cNvGrpSpPr/>
            <p:nvPr/>
          </p:nvGrpSpPr>
          <p:grpSpPr>
            <a:xfrm>
              <a:off x="972000" y="1131590"/>
              <a:ext cx="576065" cy="576064"/>
              <a:chOff x="766924" y="3341963"/>
              <a:chExt cx="467980" cy="467980"/>
            </a:xfrm>
          </p:grpSpPr>
          <p:grpSp>
            <p:nvGrpSpPr>
              <p:cNvPr id="52" name="组合 51"/>
              <p:cNvGrpSpPr/>
              <p:nvPr/>
            </p:nvGrpSpPr>
            <p:grpSpPr>
              <a:xfrm>
                <a:off x="766924" y="3341963"/>
                <a:ext cx="467980" cy="467980"/>
                <a:chOff x="766924" y="3351499"/>
                <a:chExt cx="467980" cy="467980"/>
              </a:xfrm>
            </p:grpSpPr>
            <p:sp>
              <p:nvSpPr>
                <p:cNvPr id="54" name="矩形 53"/>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55" name="直接连接符 54"/>
                <p:cNvCxnSpPr>
                  <a:stCxn id="54" idx="0"/>
                  <a:endCxn id="54"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4" idx="1"/>
                  <a:endCxn id="54"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3"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rgbClr val="E20000"/>
                    </a:solidFill>
                    <a:cs typeface="+mn-ea"/>
                    <a:sym typeface="+mn-lt"/>
                  </a:rPr>
                  <a:t>求</a:t>
                </a:r>
                <a:endParaRPr lang="zh-CN" altLang="en-US" sz="3200" dirty="0">
                  <a:solidFill>
                    <a:srgbClr val="E20000"/>
                  </a:solidFill>
                  <a:cs typeface="+mn-ea"/>
                  <a:sym typeface="+mn-lt"/>
                </a:endParaRPr>
              </a:p>
            </p:txBody>
          </p:sp>
        </p:grpSp>
        <p:grpSp>
          <p:nvGrpSpPr>
            <p:cNvPr id="24" name="组合 23"/>
            <p:cNvGrpSpPr/>
            <p:nvPr/>
          </p:nvGrpSpPr>
          <p:grpSpPr>
            <a:xfrm>
              <a:off x="1637974" y="1131590"/>
              <a:ext cx="576065" cy="576064"/>
              <a:chOff x="766924" y="3341963"/>
              <a:chExt cx="467980" cy="467980"/>
            </a:xfrm>
          </p:grpSpPr>
          <p:grpSp>
            <p:nvGrpSpPr>
              <p:cNvPr id="47" name="组合 46"/>
              <p:cNvGrpSpPr/>
              <p:nvPr/>
            </p:nvGrpSpPr>
            <p:grpSpPr>
              <a:xfrm>
                <a:off x="766924" y="3341963"/>
                <a:ext cx="467980" cy="467980"/>
                <a:chOff x="766924" y="3351499"/>
                <a:chExt cx="467980" cy="467980"/>
              </a:xfrm>
            </p:grpSpPr>
            <p:sp>
              <p:nvSpPr>
                <p:cNvPr id="49" name="矩形 48"/>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50" name="直接连接符 49"/>
                <p:cNvCxnSpPr>
                  <a:stCxn id="49" idx="0"/>
                  <a:endCxn id="49"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9" idx="1"/>
                  <a:endCxn id="49"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8"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rgbClr val="E20000"/>
                    </a:solidFill>
                    <a:cs typeface="+mn-ea"/>
                    <a:sym typeface="+mn-lt"/>
                  </a:rPr>
                  <a:t>木</a:t>
                </a:r>
                <a:endParaRPr lang="zh-CN" altLang="en-US" sz="3200" dirty="0">
                  <a:solidFill>
                    <a:srgbClr val="E20000"/>
                  </a:solidFill>
                  <a:cs typeface="+mn-ea"/>
                  <a:sym typeface="+mn-lt"/>
                </a:endParaRPr>
              </a:p>
            </p:txBody>
          </p:sp>
        </p:grpSp>
        <p:grpSp>
          <p:nvGrpSpPr>
            <p:cNvPr id="25" name="组合 24"/>
            <p:cNvGrpSpPr/>
            <p:nvPr/>
          </p:nvGrpSpPr>
          <p:grpSpPr>
            <a:xfrm>
              <a:off x="2303948" y="1131590"/>
              <a:ext cx="576065" cy="576064"/>
              <a:chOff x="766924" y="3341963"/>
              <a:chExt cx="467980" cy="467980"/>
            </a:xfrm>
          </p:grpSpPr>
          <p:grpSp>
            <p:nvGrpSpPr>
              <p:cNvPr id="42" name="组合 41"/>
              <p:cNvGrpSpPr/>
              <p:nvPr/>
            </p:nvGrpSpPr>
            <p:grpSpPr>
              <a:xfrm>
                <a:off x="766924" y="3341963"/>
                <a:ext cx="467980" cy="467980"/>
                <a:chOff x="766924" y="3351499"/>
                <a:chExt cx="467980" cy="467980"/>
              </a:xfrm>
            </p:grpSpPr>
            <p:sp>
              <p:nvSpPr>
                <p:cNvPr id="44" name="矩形 43"/>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45" name="直接连接符 44"/>
                <p:cNvCxnSpPr>
                  <a:stCxn id="44" idx="0"/>
                  <a:endCxn id="44"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1"/>
                  <a:endCxn id="44"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3"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rgbClr val="E20000"/>
                    </a:solidFill>
                    <a:cs typeface="+mn-ea"/>
                    <a:sym typeface="+mn-lt"/>
                  </a:rPr>
                  <a:t>之</a:t>
                </a:r>
                <a:endParaRPr lang="zh-CN" altLang="en-US" sz="3200" dirty="0">
                  <a:solidFill>
                    <a:srgbClr val="E20000"/>
                  </a:solidFill>
                  <a:cs typeface="+mn-ea"/>
                  <a:sym typeface="+mn-lt"/>
                </a:endParaRPr>
              </a:p>
            </p:txBody>
          </p:sp>
        </p:grpSp>
        <p:grpSp>
          <p:nvGrpSpPr>
            <p:cNvPr id="26" name="组合 25"/>
            <p:cNvGrpSpPr/>
            <p:nvPr/>
          </p:nvGrpSpPr>
          <p:grpSpPr>
            <a:xfrm>
              <a:off x="2969922" y="1131590"/>
              <a:ext cx="576065" cy="576064"/>
              <a:chOff x="766924" y="3341963"/>
              <a:chExt cx="467980" cy="467980"/>
            </a:xfrm>
          </p:grpSpPr>
          <p:grpSp>
            <p:nvGrpSpPr>
              <p:cNvPr id="37" name="组合 36"/>
              <p:cNvGrpSpPr/>
              <p:nvPr/>
            </p:nvGrpSpPr>
            <p:grpSpPr>
              <a:xfrm>
                <a:off x="766924" y="3341963"/>
                <a:ext cx="467980" cy="467980"/>
                <a:chOff x="766924" y="3351499"/>
                <a:chExt cx="467980" cy="467980"/>
              </a:xfrm>
            </p:grpSpPr>
            <p:sp>
              <p:nvSpPr>
                <p:cNvPr id="39" name="矩形 38"/>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40" name="直接连接符 39"/>
                <p:cNvCxnSpPr>
                  <a:stCxn id="39" idx="0"/>
                  <a:endCxn id="39"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1"/>
                  <a:endCxn id="39"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8"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rgbClr val="E20000"/>
                    </a:solidFill>
                    <a:cs typeface="+mn-ea"/>
                    <a:sym typeface="+mn-lt"/>
                  </a:rPr>
                  <a:t>长</a:t>
                </a:r>
                <a:endParaRPr lang="zh-CN" altLang="en-US" sz="3200" dirty="0">
                  <a:solidFill>
                    <a:srgbClr val="E20000"/>
                  </a:solidFill>
                  <a:cs typeface="+mn-ea"/>
                  <a:sym typeface="+mn-lt"/>
                </a:endParaRPr>
              </a:p>
            </p:txBody>
          </p:sp>
        </p:grpSp>
        <p:grpSp>
          <p:nvGrpSpPr>
            <p:cNvPr id="27" name="组合 26"/>
            <p:cNvGrpSpPr/>
            <p:nvPr/>
          </p:nvGrpSpPr>
          <p:grpSpPr>
            <a:xfrm>
              <a:off x="3635895" y="1131590"/>
              <a:ext cx="576065" cy="576064"/>
              <a:chOff x="766924" y="3341963"/>
              <a:chExt cx="467980" cy="467980"/>
            </a:xfrm>
          </p:grpSpPr>
          <p:grpSp>
            <p:nvGrpSpPr>
              <p:cNvPr id="28" name="组合 27"/>
              <p:cNvGrpSpPr/>
              <p:nvPr/>
            </p:nvGrpSpPr>
            <p:grpSpPr>
              <a:xfrm>
                <a:off x="766924" y="3341963"/>
                <a:ext cx="467980" cy="467980"/>
                <a:chOff x="766924" y="3351499"/>
                <a:chExt cx="467980" cy="467980"/>
              </a:xfrm>
            </p:grpSpPr>
            <p:sp>
              <p:nvSpPr>
                <p:cNvPr id="34" name="矩形 33"/>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35" name="直接连接符 34"/>
                <p:cNvCxnSpPr>
                  <a:stCxn id="34" idx="0"/>
                  <a:endCxn id="34"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4" idx="1"/>
                  <a:endCxn id="34"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rgbClr val="E20000"/>
                    </a:solidFill>
                    <a:cs typeface="+mn-ea"/>
                    <a:sym typeface="+mn-lt"/>
                  </a:rPr>
                  <a:t>者</a:t>
                </a:r>
                <a:endParaRPr lang="zh-CN" altLang="en-US" sz="3200" dirty="0">
                  <a:solidFill>
                    <a:srgbClr val="E20000"/>
                  </a:solidFill>
                  <a:cs typeface="+mn-ea"/>
                  <a:sym typeface="+mn-lt"/>
                </a:endParaRPr>
              </a:p>
            </p:txBody>
          </p:sp>
        </p:grpSp>
      </p:grpSp>
      <p:grpSp>
        <p:nvGrpSpPr>
          <p:cNvPr id="57" name="组合 56"/>
          <p:cNvGrpSpPr/>
          <p:nvPr/>
        </p:nvGrpSpPr>
        <p:grpSpPr>
          <a:xfrm>
            <a:off x="4716016" y="1059582"/>
            <a:ext cx="3239960" cy="576064"/>
            <a:chOff x="972000" y="1131590"/>
            <a:chExt cx="3239960" cy="576064"/>
          </a:xfrm>
        </p:grpSpPr>
        <p:grpSp>
          <p:nvGrpSpPr>
            <p:cNvPr id="58" name="组合 57"/>
            <p:cNvGrpSpPr/>
            <p:nvPr/>
          </p:nvGrpSpPr>
          <p:grpSpPr>
            <a:xfrm>
              <a:off x="972000" y="1131590"/>
              <a:ext cx="576065" cy="576064"/>
              <a:chOff x="766924" y="3341963"/>
              <a:chExt cx="467980" cy="467980"/>
            </a:xfrm>
          </p:grpSpPr>
          <p:grpSp>
            <p:nvGrpSpPr>
              <p:cNvPr id="83" name="组合 82"/>
              <p:cNvGrpSpPr/>
              <p:nvPr/>
            </p:nvGrpSpPr>
            <p:grpSpPr>
              <a:xfrm>
                <a:off x="766924" y="3341963"/>
                <a:ext cx="467980" cy="467980"/>
                <a:chOff x="766924" y="3351499"/>
                <a:chExt cx="467980" cy="467980"/>
              </a:xfrm>
            </p:grpSpPr>
            <p:sp>
              <p:nvSpPr>
                <p:cNvPr id="85" name="矩形 84"/>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86" name="直接连接符 85"/>
                <p:cNvCxnSpPr>
                  <a:stCxn id="85" idx="0"/>
                  <a:endCxn id="85"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85" idx="1"/>
                  <a:endCxn id="85"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4"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cs typeface="+mn-ea"/>
                    <a:sym typeface="+mn-lt"/>
                  </a:rPr>
                  <a:t>必</a:t>
                </a:r>
                <a:endParaRPr lang="zh-CN" altLang="en-US" sz="3200" dirty="0">
                  <a:cs typeface="+mn-ea"/>
                  <a:sym typeface="+mn-lt"/>
                </a:endParaRPr>
              </a:p>
            </p:txBody>
          </p:sp>
        </p:grpSp>
        <p:grpSp>
          <p:nvGrpSpPr>
            <p:cNvPr id="59" name="组合 58"/>
            <p:cNvGrpSpPr/>
            <p:nvPr/>
          </p:nvGrpSpPr>
          <p:grpSpPr>
            <a:xfrm>
              <a:off x="1637974" y="1131590"/>
              <a:ext cx="576065" cy="576064"/>
              <a:chOff x="766924" y="3341963"/>
              <a:chExt cx="467980" cy="467980"/>
            </a:xfrm>
          </p:grpSpPr>
          <p:grpSp>
            <p:nvGrpSpPr>
              <p:cNvPr id="78" name="组合 77"/>
              <p:cNvGrpSpPr/>
              <p:nvPr/>
            </p:nvGrpSpPr>
            <p:grpSpPr>
              <a:xfrm>
                <a:off x="766924" y="3341963"/>
                <a:ext cx="467980" cy="467980"/>
                <a:chOff x="766924" y="3351499"/>
                <a:chExt cx="467980" cy="467980"/>
              </a:xfrm>
            </p:grpSpPr>
            <p:sp>
              <p:nvSpPr>
                <p:cNvPr id="80" name="矩形 79"/>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81" name="直接连接符 80"/>
                <p:cNvCxnSpPr>
                  <a:stCxn id="80" idx="0"/>
                  <a:endCxn id="80"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80" idx="1"/>
                  <a:endCxn id="80"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9"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ysClr val="windowText" lastClr="000000"/>
                    </a:solidFill>
                    <a:cs typeface="+mn-ea"/>
                    <a:sym typeface="+mn-lt"/>
                  </a:rPr>
                  <a:t>固</a:t>
                </a:r>
                <a:endParaRPr lang="zh-CN" altLang="en-US" sz="3200" dirty="0">
                  <a:solidFill>
                    <a:sysClr val="windowText" lastClr="000000"/>
                  </a:solidFill>
                  <a:cs typeface="+mn-ea"/>
                  <a:sym typeface="+mn-lt"/>
                </a:endParaRPr>
              </a:p>
            </p:txBody>
          </p:sp>
        </p:grpSp>
        <p:grpSp>
          <p:nvGrpSpPr>
            <p:cNvPr id="60" name="组合 59"/>
            <p:cNvGrpSpPr/>
            <p:nvPr/>
          </p:nvGrpSpPr>
          <p:grpSpPr>
            <a:xfrm>
              <a:off x="2303948" y="1131590"/>
              <a:ext cx="576065" cy="576064"/>
              <a:chOff x="766924" y="3341963"/>
              <a:chExt cx="467980" cy="467980"/>
            </a:xfrm>
          </p:grpSpPr>
          <p:grpSp>
            <p:nvGrpSpPr>
              <p:cNvPr id="73" name="组合 72"/>
              <p:cNvGrpSpPr/>
              <p:nvPr/>
            </p:nvGrpSpPr>
            <p:grpSpPr>
              <a:xfrm>
                <a:off x="766924" y="3341963"/>
                <a:ext cx="467980" cy="467980"/>
                <a:chOff x="766924" y="3351499"/>
                <a:chExt cx="467980" cy="467980"/>
              </a:xfrm>
            </p:grpSpPr>
            <p:sp>
              <p:nvSpPr>
                <p:cNvPr id="75" name="矩形 74"/>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76" name="直接连接符 75"/>
                <p:cNvCxnSpPr>
                  <a:stCxn id="75" idx="0"/>
                  <a:endCxn id="75"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1"/>
                  <a:endCxn id="75"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74"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ysClr val="windowText" lastClr="000000"/>
                    </a:solidFill>
                    <a:cs typeface="+mn-ea"/>
                    <a:sym typeface="+mn-lt"/>
                  </a:rPr>
                  <a:t>其</a:t>
                </a:r>
                <a:endParaRPr lang="zh-CN" altLang="en-US" sz="3200" dirty="0">
                  <a:solidFill>
                    <a:sysClr val="windowText" lastClr="000000"/>
                  </a:solidFill>
                  <a:cs typeface="+mn-ea"/>
                  <a:sym typeface="+mn-lt"/>
                </a:endParaRPr>
              </a:p>
            </p:txBody>
          </p:sp>
        </p:grpSp>
        <p:grpSp>
          <p:nvGrpSpPr>
            <p:cNvPr id="61" name="组合 60"/>
            <p:cNvGrpSpPr/>
            <p:nvPr/>
          </p:nvGrpSpPr>
          <p:grpSpPr>
            <a:xfrm>
              <a:off x="2969922" y="1131590"/>
              <a:ext cx="576065" cy="576064"/>
              <a:chOff x="766924" y="3341963"/>
              <a:chExt cx="467980" cy="467980"/>
            </a:xfrm>
          </p:grpSpPr>
          <p:grpSp>
            <p:nvGrpSpPr>
              <p:cNvPr id="68" name="组合 67"/>
              <p:cNvGrpSpPr/>
              <p:nvPr/>
            </p:nvGrpSpPr>
            <p:grpSpPr>
              <a:xfrm>
                <a:off x="766924" y="3341963"/>
                <a:ext cx="467980" cy="467980"/>
                <a:chOff x="766924" y="3351499"/>
                <a:chExt cx="467980" cy="467980"/>
              </a:xfrm>
            </p:grpSpPr>
            <p:sp>
              <p:nvSpPr>
                <p:cNvPr id="70" name="矩形 69"/>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71" name="直接连接符 70"/>
                <p:cNvCxnSpPr>
                  <a:stCxn id="70" idx="0"/>
                  <a:endCxn id="70"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70" idx="1"/>
                  <a:endCxn id="70"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9" name="文本框 5"/>
              <p:cNvSpPr txBox="1"/>
              <p:nvPr/>
            </p:nvSpPr>
            <p:spPr>
              <a:xfrm>
                <a:off x="779458" y="3353638"/>
                <a:ext cx="442913" cy="456305"/>
              </a:xfrm>
              <a:prstGeom prst="rect">
                <a:avLst/>
              </a:prstGeom>
              <a:noFill/>
              <a:ln>
                <a:noFill/>
              </a:ln>
            </p:spPr>
            <p:txBody>
              <a:bodyPr wrap="square" lIns="68580" tIns="34290" rIns="68580" bIns="34290" rtlCol="0">
                <a:spAutoFit/>
              </a:bodyPr>
              <a:lstStyle/>
              <a:p>
                <a:pPr algn="ctr"/>
                <a:r>
                  <a:rPr lang="zh-CN" altLang="en-US" sz="3200" dirty="0">
                    <a:solidFill>
                      <a:sysClr val="windowText" lastClr="000000"/>
                    </a:solidFill>
                    <a:cs typeface="+mn-ea"/>
                    <a:sym typeface="+mn-lt"/>
                  </a:rPr>
                  <a:t>根</a:t>
                </a:r>
                <a:endParaRPr lang="zh-CN" altLang="en-US" sz="3200" dirty="0">
                  <a:solidFill>
                    <a:sysClr val="windowText" lastClr="000000"/>
                  </a:solidFill>
                  <a:cs typeface="+mn-ea"/>
                  <a:sym typeface="+mn-lt"/>
                </a:endParaRPr>
              </a:p>
            </p:txBody>
          </p:sp>
        </p:grpSp>
        <p:grpSp>
          <p:nvGrpSpPr>
            <p:cNvPr id="62" name="组合 61"/>
            <p:cNvGrpSpPr/>
            <p:nvPr/>
          </p:nvGrpSpPr>
          <p:grpSpPr>
            <a:xfrm>
              <a:off x="3635895" y="1131590"/>
              <a:ext cx="576065" cy="576064"/>
              <a:chOff x="766924" y="3341963"/>
              <a:chExt cx="467980" cy="467980"/>
            </a:xfrm>
          </p:grpSpPr>
          <p:grpSp>
            <p:nvGrpSpPr>
              <p:cNvPr id="63" name="组合 62"/>
              <p:cNvGrpSpPr/>
              <p:nvPr/>
            </p:nvGrpSpPr>
            <p:grpSpPr>
              <a:xfrm>
                <a:off x="766924" y="3341963"/>
                <a:ext cx="467980" cy="467980"/>
                <a:chOff x="766924" y="3351499"/>
                <a:chExt cx="467980" cy="467980"/>
              </a:xfrm>
            </p:grpSpPr>
            <p:sp>
              <p:nvSpPr>
                <p:cNvPr id="65" name="矩形 64"/>
                <p:cNvSpPr/>
                <p:nvPr/>
              </p:nvSpPr>
              <p:spPr>
                <a:xfrm>
                  <a:off x="766924" y="3351499"/>
                  <a:ext cx="467980" cy="467980"/>
                </a:xfrm>
                <a:prstGeom prst="rect">
                  <a:avLst/>
                </a:prstGeom>
                <a:noFill/>
                <a:ln w="12700">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rgbClr val="E20000"/>
                    </a:solidFill>
                    <a:cs typeface="+mn-ea"/>
                    <a:sym typeface="+mn-lt"/>
                  </a:endParaRPr>
                </a:p>
              </p:txBody>
            </p:sp>
            <p:cxnSp>
              <p:nvCxnSpPr>
                <p:cNvPr id="66" name="直接连接符 65"/>
                <p:cNvCxnSpPr>
                  <a:stCxn id="65" idx="0"/>
                  <a:endCxn id="65" idx="2"/>
                </p:cNvCxnSpPr>
                <p:nvPr/>
              </p:nvCxnSpPr>
              <p:spPr>
                <a:xfrm>
                  <a:off x="1000914" y="3351499"/>
                  <a:ext cx="0" cy="46798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65" idx="1"/>
                  <a:endCxn id="65" idx="3"/>
                </p:cNvCxnSpPr>
                <p:nvPr/>
              </p:nvCxnSpPr>
              <p:spPr>
                <a:xfrm>
                  <a:off x="766924" y="3585489"/>
                  <a:ext cx="467980"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4" name="文本框 5"/>
              <p:cNvSpPr txBox="1"/>
              <p:nvPr/>
            </p:nvSpPr>
            <p:spPr>
              <a:xfrm>
                <a:off x="779458" y="3353638"/>
                <a:ext cx="442913" cy="456304"/>
              </a:xfrm>
              <a:prstGeom prst="rect">
                <a:avLst/>
              </a:prstGeom>
              <a:noFill/>
              <a:ln>
                <a:noFill/>
              </a:ln>
            </p:spPr>
            <p:txBody>
              <a:bodyPr wrap="square" lIns="68580" tIns="34290" rIns="68580" bIns="34290" rtlCol="0">
                <a:spAutoFit/>
              </a:bodyPr>
              <a:lstStyle/>
              <a:p>
                <a:pPr algn="ctr"/>
                <a:r>
                  <a:rPr lang="zh-CN" altLang="en-US" sz="3200" dirty="0">
                    <a:solidFill>
                      <a:sysClr val="windowText" lastClr="000000"/>
                    </a:solidFill>
                    <a:cs typeface="+mn-ea"/>
                    <a:sym typeface="+mn-lt"/>
                  </a:rPr>
                  <a:t>本</a:t>
                </a:r>
                <a:endParaRPr lang="zh-CN" altLang="en-US" sz="3200" dirty="0">
                  <a:solidFill>
                    <a:sysClr val="windowText" lastClr="000000"/>
                  </a:solidFill>
                  <a:cs typeface="+mn-ea"/>
                  <a:sym typeface="+mn-lt"/>
                </a:endParaRPr>
              </a:p>
            </p:txBody>
          </p:sp>
        </p:grpSp>
      </p:grpSp>
      <p:sp>
        <p:nvSpPr>
          <p:cNvPr id="97" name="圆角矩形 96"/>
          <p:cNvSpPr/>
          <p:nvPr/>
        </p:nvSpPr>
        <p:spPr>
          <a:xfrm>
            <a:off x="-13733" y="1995686"/>
            <a:ext cx="9157733" cy="918608"/>
          </a:xfrm>
          <a:prstGeom prst="roundRect">
            <a:avLst>
              <a:gd name="adj" fmla="val 70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000" b="1" dirty="0">
                <a:solidFill>
                  <a:srgbClr val="FFFF00"/>
                </a:solidFill>
                <a:cs typeface="+mn-ea"/>
                <a:sym typeface="+mn-lt"/>
              </a:rPr>
              <a:t>加强党员教育管理，</a:t>
            </a:r>
            <a:endParaRPr lang="en-US" altLang="zh-CN" sz="2000" b="1" dirty="0">
              <a:solidFill>
                <a:srgbClr val="FFFF00"/>
              </a:solidFill>
              <a:cs typeface="+mn-ea"/>
              <a:sym typeface="+mn-lt"/>
            </a:endParaRPr>
          </a:p>
          <a:p>
            <a:pPr algn="ctr">
              <a:lnSpc>
                <a:spcPct val="120000"/>
              </a:lnSpc>
            </a:pPr>
            <a:r>
              <a:rPr lang="zh-CN" altLang="en-US" sz="2000" b="1" dirty="0">
                <a:solidFill>
                  <a:srgbClr val="FFFF00"/>
                </a:solidFill>
                <a:cs typeface="+mn-ea"/>
                <a:sym typeface="+mn-lt"/>
              </a:rPr>
              <a:t>是党的建设基础性、根本性、经常性任务，是马克思主义政党的鲜明特征</a:t>
            </a:r>
            <a:endParaRPr lang="zh-CN" altLang="en-US" sz="2000" b="1" dirty="0">
              <a:solidFill>
                <a:srgbClr val="FFFF00"/>
              </a:solidFill>
              <a:cs typeface="+mn-ea"/>
              <a:sym typeface="+mn-lt"/>
            </a:endParaRPr>
          </a:p>
        </p:txBody>
      </p:sp>
      <p:sp>
        <p:nvSpPr>
          <p:cNvPr id="98" name="文本框 97"/>
          <p:cNvSpPr txBox="1"/>
          <p:nvPr/>
        </p:nvSpPr>
        <p:spPr>
          <a:xfrm>
            <a:off x="965132" y="3124605"/>
            <a:ext cx="7200002" cy="1793953"/>
          </a:xfrm>
          <a:prstGeom prst="rect">
            <a:avLst/>
          </a:prstGeom>
          <a:noFill/>
        </p:spPr>
        <p:txBody>
          <a:bodyPr wrap="square" rtlCol="0">
            <a:spAutoFit/>
          </a:bodyPr>
          <a:lstStyle/>
          <a:p>
            <a:pPr>
              <a:lnSpc>
                <a:spcPct val="114000"/>
              </a:lnSpc>
              <a:buClr>
                <a:srgbClr val="C7000B"/>
              </a:buClr>
              <a:defRPr/>
            </a:pPr>
            <a:r>
              <a:rPr lang="zh-CN" altLang="en-US" sz="1400" dirty="0">
                <a:cs typeface="+mn-ea"/>
                <a:sym typeface="+mn-lt"/>
              </a:rPr>
              <a:t>         我们党是一个拥有</a:t>
            </a:r>
            <a:r>
              <a:rPr lang="en-US" altLang="zh-CN" sz="1400" dirty="0">
                <a:cs typeface="+mn-ea"/>
                <a:sym typeface="+mn-lt"/>
              </a:rPr>
              <a:t>8900</a:t>
            </a:r>
            <a:r>
              <a:rPr lang="zh-CN" altLang="en-US" sz="1400" dirty="0">
                <a:cs typeface="+mn-ea"/>
                <a:sym typeface="+mn-lt"/>
              </a:rPr>
              <a:t>多万党员的大党，在整个党的组织体系中，党员是党的肌体的细胞，党的肌体是否健康，归根到底要看党员。党的十八大以来，以习近平同志为核心的党中央高度重视党员队伍建设，推动各级党组织把全面从严治党的要求落实到党员教育管理工作全过程和各方面，全党上下重教育严管理的氛围日益浓厚。面对新形势新任务，我们党坚定不移进行伟大自我革命和伟大社会革命，必须把党员教育管理作为一项重要保障性工程来抓，着力激发党组织的生机活力，建设一支信念坚定、政治可靠、素质优良、纪律严明、作用突出的党员队伍，不断夯实党长期执政基础，更好实现党伟大执政使命。</a:t>
            </a:r>
            <a:endParaRPr lang="zh-CN" altLang="en-US" sz="14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500" fill="hold"/>
                                        <p:tgtEl>
                                          <p:spTgt spid="97"/>
                                        </p:tgtEl>
                                        <p:attrNameLst>
                                          <p:attrName>ppt_w</p:attrName>
                                        </p:attrNameLst>
                                      </p:cBhvr>
                                      <p:tavLst>
                                        <p:tav tm="0">
                                          <p:val>
                                            <p:fltVal val="0"/>
                                          </p:val>
                                        </p:tav>
                                        <p:tav tm="100000">
                                          <p:val>
                                            <p:strVal val="#ppt_w"/>
                                          </p:val>
                                        </p:tav>
                                      </p:tavLst>
                                    </p:anim>
                                    <p:anim calcmode="lin" valueType="num">
                                      <p:cBhvr>
                                        <p:cTn id="15" dur="500" fill="hold"/>
                                        <p:tgtEl>
                                          <p:spTgt spid="97"/>
                                        </p:tgtEl>
                                        <p:attrNameLst>
                                          <p:attrName>ppt_h</p:attrName>
                                        </p:attrNameLst>
                                      </p:cBhvr>
                                      <p:tavLst>
                                        <p:tav tm="0">
                                          <p:val>
                                            <p:fltVal val="0"/>
                                          </p:val>
                                        </p:tav>
                                        <p:tav tm="100000">
                                          <p:val>
                                            <p:strVal val="#ppt_h"/>
                                          </p:val>
                                        </p:tav>
                                      </p:tavLst>
                                    </p:anim>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randombar(horizontal)">
                                      <p:cBhvr>
                                        <p:cTn id="2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ldLvl="0" animBg="1"/>
      <p:bldP spid="9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奋力开创新时代党员教育管理工作新局面</a:t>
            </a:r>
            <a:endParaRPr lang="zh-CN" altLang="en-US" sz="2000" b="1" dirty="0">
              <a:solidFill>
                <a:srgbClr val="E20000"/>
              </a:solidFill>
              <a:cs typeface="+mn-ea"/>
              <a:sym typeface="+mn-lt"/>
            </a:endParaRPr>
          </a:p>
        </p:txBody>
      </p:sp>
      <p:grpSp>
        <p:nvGrpSpPr>
          <p:cNvPr id="8" name="组合 7"/>
          <p:cNvGrpSpPr/>
          <p:nvPr/>
        </p:nvGrpSpPr>
        <p:grpSpPr>
          <a:xfrm>
            <a:off x="990212" y="2355725"/>
            <a:ext cx="7239047" cy="2239665"/>
            <a:chOff x="3275856" y="459133"/>
            <a:chExt cx="4878651" cy="2168722"/>
          </a:xfrm>
        </p:grpSpPr>
        <p:sp>
          <p:nvSpPr>
            <p:cNvPr id="9" name="TextBox 18"/>
            <p:cNvSpPr txBox="1"/>
            <p:nvPr/>
          </p:nvSpPr>
          <p:spPr>
            <a:xfrm>
              <a:off x="3302170" y="523780"/>
              <a:ext cx="4852337" cy="2104075"/>
            </a:xfrm>
            <a:prstGeom prst="rect">
              <a:avLst/>
            </a:prstGeom>
            <a:noFill/>
          </p:spPr>
          <p:txBody>
            <a:bodyPr wrap="square" rtlCol="0">
              <a:spAutoFit/>
            </a:bodyPr>
            <a:lstStyle/>
            <a:p>
              <a:pPr>
                <a:lnSpc>
                  <a:spcPct val="130000"/>
                </a:lnSpc>
                <a:defRPr/>
              </a:pPr>
              <a:r>
                <a:rPr lang="en-US" altLang="zh-CN" sz="1300" dirty="0">
                  <a:cs typeface="+mn-ea"/>
                  <a:sym typeface="+mn-lt"/>
                </a:rPr>
                <a:t>1.</a:t>
              </a:r>
              <a:r>
                <a:rPr lang="zh-CN" altLang="en-US" sz="1300" dirty="0">
                  <a:cs typeface="+mn-ea"/>
                  <a:sym typeface="+mn-lt"/>
                </a:rPr>
                <a:t>要按照</a:t>
              </a:r>
              <a:r>
                <a:rPr lang="en-US" altLang="zh-CN" sz="1300" dirty="0">
                  <a:cs typeface="+mn-ea"/>
                  <a:sym typeface="+mn-lt"/>
                </a:rPr>
                <a:t>《</a:t>
              </a:r>
              <a:r>
                <a:rPr lang="zh-CN" altLang="en-US" sz="1300" dirty="0">
                  <a:cs typeface="+mn-ea"/>
                  <a:sym typeface="+mn-lt"/>
                </a:rPr>
                <a:t>条例</a:t>
              </a:r>
              <a:r>
                <a:rPr lang="en-US" altLang="zh-CN" sz="1300" dirty="0">
                  <a:cs typeface="+mn-ea"/>
                  <a:sym typeface="+mn-lt"/>
                </a:rPr>
                <a:t>》</a:t>
              </a:r>
              <a:r>
                <a:rPr lang="zh-CN" altLang="en-US" sz="1300" dirty="0">
                  <a:cs typeface="+mn-ea"/>
                  <a:sym typeface="+mn-lt"/>
                </a:rPr>
                <a:t>规定，坚持以党的政治建设为统领，把用习近平新时代中国特色社会主义思想武装全党作为首要政治任务，引导广大党员践行新思想、适应新时代、展现新作为。</a:t>
              </a:r>
              <a:endParaRPr lang="en-US" altLang="zh-CN" sz="1300" dirty="0">
                <a:cs typeface="+mn-ea"/>
                <a:sym typeface="+mn-lt"/>
              </a:endParaRPr>
            </a:p>
            <a:p>
              <a:pPr>
                <a:lnSpc>
                  <a:spcPct val="130000"/>
                </a:lnSpc>
                <a:defRPr/>
              </a:pPr>
              <a:r>
                <a:rPr lang="en-US" altLang="zh-CN" sz="1300" dirty="0">
                  <a:cs typeface="+mn-ea"/>
                  <a:sym typeface="+mn-lt"/>
                </a:rPr>
                <a:t>2.</a:t>
              </a:r>
              <a:r>
                <a:rPr lang="zh-CN" altLang="en-US" sz="1300" dirty="0">
                  <a:cs typeface="+mn-ea"/>
                  <a:sym typeface="+mn-lt"/>
                </a:rPr>
                <a:t>坚持问题导向，针对不同群体党员特别是流动党员，采取精准有效的措施，确保党员流动到哪里，党组织的教育管理就跟进到哪里。</a:t>
              </a:r>
              <a:endParaRPr lang="en-US" altLang="zh-CN" sz="1300" dirty="0">
                <a:cs typeface="+mn-ea"/>
                <a:sym typeface="+mn-lt"/>
              </a:endParaRPr>
            </a:p>
            <a:p>
              <a:pPr>
                <a:lnSpc>
                  <a:spcPct val="130000"/>
                </a:lnSpc>
                <a:defRPr/>
              </a:pPr>
              <a:r>
                <a:rPr lang="en-US" altLang="zh-CN" sz="1300" dirty="0">
                  <a:cs typeface="+mn-ea"/>
                  <a:sym typeface="+mn-lt"/>
                </a:rPr>
                <a:t>3.</a:t>
              </a:r>
              <a:r>
                <a:rPr lang="zh-CN" altLang="en-US" sz="1300" dirty="0">
                  <a:cs typeface="+mn-ea"/>
                  <a:sym typeface="+mn-lt"/>
                </a:rPr>
                <a:t>坚持“三会一课”、主题党日、集中培训等基本制度，通过树立学习重大先进典型和身边榜样等直抵人心的方式，使党员教育管理有力度有温度。</a:t>
              </a:r>
              <a:endParaRPr lang="en-US" altLang="zh-CN" sz="1300" dirty="0">
                <a:cs typeface="+mn-ea"/>
                <a:sym typeface="+mn-lt"/>
              </a:endParaRPr>
            </a:p>
            <a:p>
              <a:pPr>
                <a:lnSpc>
                  <a:spcPct val="130000"/>
                </a:lnSpc>
                <a:defRPr/>
              </a:pPr>
              <a:r>
                <a:rPr lang="en-US" altLang="zh-CN" sz="1300" dirty="0">
                  <a:cs typeface="+mn-ea"/>
                  <a:sym typeface="+mn-lt"/>
                </a:rPr>
                <a:t>4.</a:t>
              </a:r>
              <a:r>
                <a:rPr lang="zh-CN" altLang="en-US" sz="1300" dirty="0">
                  <a:cs typeface="+mn-ea"/>
                  <a:sym typeface="+mn-lt"/>
                </a:rPr>
                <a:t>坚持改革创新，适应时代发展要求，用好信息网络手段，不断提高党员教育管理工作现代化水平。</a:t>
              </a:r>
              <a:endParaRPr lang="zh-CN" altLang="en-US" sz="1300" dirty="0">
                <a:cs typeface="+mn-ea"/>
                <a:sym typeface="+mn-lt"/>
              </a:endParaRPr>
            </a:p>
          </p:txBody>
        </p:sp>
        <p:sp>
          <p:nvSpPr>
            <p:cNvPr id="10" name="矩形 9"/>
            <p:cNvSpPr/>
            <p:nvPr/>
          </p:nvSpPr>
          <p:spPr>
            <a:xfrm>
              <a:off x="3275856" y="459133"/>
              <a:ext cx="4840062" cy="2168722"/>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
        <p:nvSpPr>
          <p:cNvPr id="11" name="矩形 10"/>
          <p:cNvSpPr/>
          <p:nvPr/>
        </p:nvSpPr>
        <p:spPr>
          <a:xfrm>
            <a:off x="3995936" y="1239557"/>
            <a:ext cx="4176064" cy="684121"/>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cs typeface="+mn-ea"/>
                <a:sym typeface="+mn-lt"/>
              </a:rPr>
              <a:t>关键是在提高质量上下真功，突出针对性、增强实效性</a:t>
            </a:r>
            <a:endParaRPr lang="zh-CN" altLang="en-US" sz="1600" dirty="0">
              <a:solidFill>
                <a:schemeClr val="tx1"/>
              </a:solidFill>
              <a:cs typeface="+mn-ea"/>
              <a:sym typeface="+mn-lt"/>
            </a:endParaRPr>
          </a:p>
        </p:txBody>
      </p:sp>
      <p:sp>
        <p:nvSpPr>
          <p:cNvPr id="12" name="矩形 11"/>
          <p:cNvSpPr/>
          <p:nvPr/>
        </p:nvSpPr>
        <p:spPr>
          <a:xfrm>
            <a:off x="971998" y="1247458"/>
            <a:ext cx="2556088" cy="668319"/>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cs typeface="+mn-ea"/>
                <a:sym typeface="+mn-lt"/>
              </a:rPr>
              <a:t>加强党员教育管理</a:t>
            </a:r>
            <a:endParaRPr lang="zh-CN" altLang="en-US" dirty="0">
              <a:solidFill>
                <a:schemeClr val="bg1"/>
              </a:solidFill>
              <a:cs typeface="+mn-ea"/>
              <a:sym typeface="+mn-lt"/>
            </a:endParaRPr>
          </a:p>
        </p:txBody>
      </p:sp>
      <p:sp>
        <p:nvSpPr>
          <p:cNvPr id="13" name="右箭头 12"/>
          <p:cNvSpPr/>
          <p:nvPr/>
        </p:nvSpPr>
        <p:spPr>
          <a:xfrm>
            <a:off x="3644706" y="1454712"/>
            <a:ext cx="234610" cy="253811"/>
          </a:xfrm>
          <a:prstGeom prst="rightArrow">
            <a:avLst/>
          </a:prstGeom>
          <a:solidFill>
            <a:srgbClr val="C700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3"/>
                                        </p:tgtEl>
                                      </p:cBhvr>
                                    </p:animEffect>
                                    <p:animScale>
                                      <p:cBhvr>
                                        <p:cTn id="16" dur="250" autoRev="1" fill="hold"/>
                                        <p:tgtEl>
                                          <p:spTgt spid="13"/>
                                        </p:tgtEl>
                                      </p:cBhvr>
                                      <p:by x="105000" y="105000"/>
                                    </p:animScale>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strips(downRigh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奋力开创新时代党员教育管理工作新局面</a:t>
            </a:r>
            <a:endParaRPr lang="zh-CN" altLang="en-US" sz="2000" b="1" dirty="0">
              <a:solidFill>
                <a:srgbClr val="E20000"/>
              </a:solidFill>
              <a:cs typeface="+mn-ea"/>
              <a:sym typeface="+mn-lt"/>
            </a:endParaRPr>
          </a:p>
        </p:txBody>
      </p:sp>
      <p:sp>
        <p:nvSpPr>
          <p:cNvPr id="5" name="矩形 4"/>
          <p:cNvSpPr/>
          <p:nvPr/>
        </p:nvSpPr>
        <p:spPr>
          <a:xfrm>
            <a:off x="3995936" y="1203598"/>
            <a:ext cx="4176064" cy="684121"/>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cs typeface="+mn-ea"/>
                <a:sym typeface="+mn-lt"/>
              </a:rPr>
              <a:t>是细水长流的工作，不可能毕其功于一役，必须抓在经常、严在日常</a:t>
            </a:r>
            <a:endParaRPr lang="zh-CN" altLang="en-US" sz="1600" dirty="0">
              <a:solidFill>
                <a:schemeClr val="tx1"/>
              </a:solidFill>
              <a:cs typeface="+mn-ea"/>
              <a:sym typeface="+mn-lt"/>
            </a:endParaRPr>
          </a:p>
        </p:txBody>
      </p:sp>
      <p:sp>
        <p:nvSpPr>
          <p:cNvPr id="6" name="矩形 5"/>
          <p:cNvSpPr/>
          <p:nvPr/>
        </p:nvSpPr>
        <p:spPr>
          <a:xfrm>
            <a:off x="971998" y="1211499"/>
            <a:ext cx="2556088" cy="668319"/>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cs typeface="+mn-ea"/>
                <a:sym typeface="+mn-lt"/>
              </a:rPr>
              <a:t>加强党员教育管理</a:t>
            </a:r>
            <a:endParaRPr lang="zh-CN" altLang="en-US" dirty="0">
              <a:solidFill>
                <a:schemeClr val="bg1"/>
              </a:solidFill>
              <a:cs typeface="+mn-ea"/>
              <a:sym typeface="+mn-lt"/>
            </a:endParaRPr>
          </a:p>
        </p:txBody>
      </p:sp>
      <p:sp>
        <p:nvSpPr>
          <p:cNvPr id="7" name="右箭头 6"/>
          <p:cNvSpPr/>
          <p:nvPr/>
        </p:nvSpPr>
        <p:spPr>
          <a:xfrm>
            <a:off x="3644706" y="1418753"/>
            <a:ext cx="234610" cy="253811"/>
          </a:xfrm>
          <a:prstGeom prst="rightArrow">
            <a:avLst/>
          </a:prstGeom>
          <a:solidFill>
            <a:srgbClr val="C7000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dirty="0">
              <a:solidFill>
                <a:schemeClr val="bg1"/>
              </a:solidFill>
              <a:cs typeface="+mn-ea"/>
              <a:sym typeface="+mn-lt"/>
            </a:endParaRPr>
          </a:p>
        </p:txBody>
      </p:sp>
      <p:grpSp>
        <p:nvGrpSpPr>
          <p:cNvPr id="11" name="组合 10"/>
          <p:cNvGrpSpPr/>
          <p:nvPr/>
        </p:nvGrpSpPr>
        <p:grpSpPr>
          <a:xfrm>
            <a:off x="990212" y="2355726"/>
            <a:ext cx="7239047" cy="1755942"/>
            <a:chOff x="3275856" y="459134"/>
            <a:chExt cx="4878651" cy="1700321"/>
          </a:xfrm>
        </p:grpSpPr>
        <p:sp>
          <p:nvSpPr>
            <p:cNvPr id="12" name="TextBox 18"/>
            <p:cNvSpPr txBox="1"/>
            <p:nvPr/>
          </p:nvSpPr>
          <p:spPr>
            <a:xfrm>
              <a:off x="3302170" y="523780"/>
              <a:ext cx="4852337" cy="1635674"/>
            </a:xfrm>
            <a:prstGeom prst="rect">
              <a:avLst/>
            </a:prstGeom>
            <a:noFill/>
          </p:spPr>
          <p:txBody>
            <a:bodyPr wrap="square" rtlCol="0">
              <a:spAutoFit/>
            </a:bodyPr>
            <a:lstStyle/>
            <a:p>
              <a:pPr>
                <a:lnSpc>
                  <a:spcPct val="135000"/>
                </a:lnSpc>
                <a:defRPr/>
              </a:pPr>
              <a:r>
                <a:rPr lang="en-US" altLang="zh-CN" sz="1300" dirty="0">
                  <a:cs typeface="+mn-ea"/>
                  <a:sym typeface="+mn-lt"/>
                </a:rPr>
                <a:t>1.</a:t>
              </a:r>
              <a:r>
                <a:rPr lang="zh-CN" altLang="en-US" sz="1300" dirty="0">
                  <a:cs typeface="+mn-ea"/>
                  <a:sym typeface="+mn-lt"/>
                </a:rPr>
                <a:t>各级党委各党组及其相关职能部门要增强“四个意识”，坚定“四个自信”，做到“两个维护”，把加强党员教育管理工作作为重大政治责任，采取有力措施，抓好</a:t>
              </a:r>
              <a:r>
                <a:rPr lang="en-US" altLang="zh-CN" sz="1300" dirty="0">
                  <a:cs typeface="+mn-ea"/>
                  <a:sym typeface="+mn-lt"/>
                </a:rPr>
                <a:t>《</a:t>
              </a:r>
              <a:r>
                <a:rPr lang="zh-CN" altLang="en-US" sz="1300" dirty="0">
                  <a:cs typeface="+mn-ea"/>
                  <a:sym typeface="+mn-lt"/>
                </a:rPr>
                <a:t>条例</a:t>
              </a:r>
              <a:r>
                <a:rPr lang="en-US" altLang="zh-CN" sz="1300" dirty="0">
                  <a:cs typeface="+mn-ea"/>
                  <a:sym typeface="+mn-lt"/>
                </a:rPr>
                <a:t>》</a:t>
              </a:r>
              <a:r>
                <a:rPr lang="zh-CN" altLang="en-US" sz="1300" dirty="0">
                  <a:cs typeface="+mn-ea"/>
                  <a:sym typeface="+mn-lt"/>
                </a:rPr>
                <a:t>的学习宣传和贯彻执行，特别是推动党支部切实履行好直接教育党员、管理党员、监督党员的职责。</a:t>
              </a:r>
              <a:endParaRPr lang="en-US" altLang="zh-CN" sz="1300" dirty="0">
                <a:cs typeface="+mn-ea"/>
                <a:sym typeface="+mn-lt"/>
              </a:endParaRPr>
            </a:p>
            <a:p>
              <a:pPr>
                <a:lnSpc>
                  <a:spcPct val="135000"/>
                </a:lnSpc>
                <a:defRPr/>
              </a:pPr>
              <a:r>
                <a:rPr lang="en-US" altLang="zh-CN" sz="1300" dirty="0">
                  <a:cs typeface="+mn-ea"/>
                  <a:sym typeface="+mn-lt"/>
                </a:rPr>
                <a:t>2.</a:t>
              </a:r>
              <a:r>
                <a:rPr lang="zh-CN" altLang="en-US" sz="1300" dirty="0">
                  <a:cs typeface="+mn-ea"/>
                  <a:sym typeface="+mn-lt"/>
                </a:rPr>
                <a:t>开展工作要从实际出发，力戒形式主义，决不能搞走秀不走心的东西，决不能增加基层负担。</a:t>
              </a:r>
              <a:endParaRPr lang="en-US" altLang="zh-CN" sz="1300" dirty="0">
                <a:cs typeface="+mn-ea"/>
                <a:sym typeface="+mn-lt"/>
              </a:endParaRPr>
            </a:p>
            <a:p>
              <a:pPr>
                <a:lnSpc>
                  <a:spcPct val="135000"/>
                </a:lnSpc>
                <a:defRPr/>
              </a:pPr>
              <a:r>
                <a:rPr lang="en-US" altLang="zh-CN" sz="1300" dirty="0">
                  <a:cs typeface="+mn-ea"/>
                  <a:sym typeface="+mn-lt"/>
                </a:rPr>
                <a:t>3. </a:t>
              </a:r>
              <a:r>
                <a:rPr lang="zh-CN" altLang="en-US" sz="1300" dirty="0">
                  <a:cs typeface="+mn-ea"/>
                  <a:sym typeface="+mn-lt"/>
                </a:rPr>
                <a:t>要抓实基础环节，落实基本要求，坚持党员教育、管理、监督、服务相结合，推动形成科学规范的工作链条。</a:t>
              </a:r>
              <a:endParaRPr lang="zh-CN" altLang="en-US" sz="1300" dirty="0">
                <a:cs typeface="+mn-ea"/>
                <a:sym typeface="+mn-lt"/>
              </a:endParaRPr>
            </a:p>
          </p:txBody>
        </p:sp>
        <p:sp>
          <p:nvSpPr>
            <p:cNvPr id="13" name="矩形 12"/>
            <p:cNvSpPr/>
            <p:nvPr/>
          </p:nvSpPr>
          <p:spPr>
            <a:xfrm>
              <a:off x="3275856" y="459134"/>
              <a:ext cx="4840062" cy="1700321"/>
            </a:xfrm>
            <a:prstGeom prst="rect">
              <a:avLst/>
            </a:prstGeom>
            <a:no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trips(downRight)">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6192688" cy="377026"/>
          </a:xfrm>
          <a:prstGeom prst="rect">
            <a:avLst/>
          </a:prstGeom>
          <a:noFill/>
        </p:spPr>
        <p:txBody>
          <a:bodyPr wrap="square" lIns="68580" tIns="34290" rIns="68580" bIns="34290" rtlCol="0">
            <a:spAutoFit/>
          </a:bodyPr>
          <a:lstStyle/>
          <a:p>
            <a:r>
              <a:rPr lang="zh-CN" altLang="en-US" sz="2000" b="1" dirty="0">
                <a:solidFill>
                  <a:srgbClr val="E20000"/>
                </a:solidFill>
                <a:cs typeface="+mn-ea"/>
                <a:sym typeface="+mn-lt"/>
              </a:rPr>
              <a:t>奋力开创新时代党员教育管理工作新局面</a:t>
            </a:r>
            <a:endParaRPr lang="zh-CN" altLang="en-US" sz="2000" b="1" dirty="0">
              <a:solidFill>
                <a:srgbClr val="E20000"/>
              </a:solidFill>
              <a:cs typeface="+mn-ea"/>
              <a:sym typeface="+mn-lt"/>
            </a:endParaRPr>
          </a:p>
        </p:txBody>
      </p:sp>
      <p:sp>
        <p:nvSpPr>
          <p:cNvPr id="9" name="圆角矩形 8"/>
          <p:cNvSpPr/>
          <p:nvPr/>
        </p:nvSpPr>
        <p:spPr>
          <a:xfrm>
            <a:off x="2195736" y="1131590"/>
            <a:ext cx="4716016" cy="918608"/>
          </a:xfrm>
          <a:prstGeom prst="roundRect">
            <a:avLst>
              <a:gd name="adj" fmla="val 708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r>
              <a:rPr lang="zh-CN" altLang="en-US" sz="2600" b="1" dirty="0">
                <a:solidFill>
                  <a:srgbClr val="FFFF00"/>
                </a:solidFill>
                <a:cs typeface="+mn-ea"/>
                <a:sym typeface="+mn-lt"/>
              </a:rPr>
              <a:t>一名党员就是一面旗帜</a:t>
            </a:r>
            <a:endParaRPr lang="zh-CN" altLang="en-US" sz="2600" b="1" dirty="0">
              <a:solidFill>
                <a:srgbClr val="FFFF00"/>
              </a:solidFill>
              <a:cs typeface="+mn-ea"/>
              <a:sym typeface="+mn-lt"/>
            </a:endParaRPr>
          </a:p>
        </p:txBody>
      </p:sp>
      <p:sp>
        <p:nvSpPr>
          <p:cNvPr id="10" name="文本框 9"/>
          <p:cNvSpPr txBox="1"/>
          <p:nvPr/>
        </p:nvSpPr>
        <p:spPr>
          <a:xfrm>
            <a:off x="881336" y="2355726"/>
            <a:ext cx="7344816" cy="2086725"/>
          </a:xfrm>
          <a:prstGeom prst="rect">
            <a:avLst/>
          </a:prstGeom>
          <a:noFill/>
        </p:spPr>
        <p:txBody>
          <a:bodyPr wrap="square" rtlCol="0">
            <a:spAutoFit/>
          </a:bodyPr>
          <a:lstStyle/>
          <a:p>
            <a:pPr>
              <a:lnSpc>
                <a:spcPct val="135000"/>
              </a:lnSpc>
              <a:buClr>
                <a:srgbClr val="C7000B"/>
              </a:buClr>
              <a:defRPr/>
            </a:pPr>
            <a:r>
              <a:rPr lang="zh-CN" altLang="en-US" sz="1600" dirty="0">
                <a:cs typeface="+mn-ea"/>
                <a:sym typeface="+mn-lt"/>
              </a:rPr>
              <a:t>        党员教育管理成效最终要体现在党员的思想行动上，党员队伍理想信念坚定、能力素质过硬，党就拥有无比强大的力量，党和国家事业就会无往而不胜。</a:t>
            </a:r>
            <a:endParaRPr lang="en-US" altLang="zh-CN" sz="1600" dirty="0">
              <a:cs typeface="+mn-ea"/>
              <a:sym typeface="+mn-lt"/>
            </a:endParaRPr>
          </a:p>
          <a:p>
            <a:pPr>
              <a:lnSpc>
                <a:spcPct val="135000"/>
              </a:lnSpc>
              <a:buClr>
                <a:srgbClr val="C7000B"/>
              </a:buClr>
              <a:defRPr/>
            </a:pPr>
            <a:r>
              <a:rPr lang="zh-CN" altLang="en-US" sz="1600" dirty="0">
                <a:cs typeface="+mn-ea"/>
                <a:sym typeface="+mn-lt"/>
              </a:rPr>
              <a:t>        每名党员，不论职务高低，都要按照党章要求和</a:t>
            </a:r>
            <a:r>
              <a:rPr lang="en-US" altLang="zh-CN" sz="1600" dirty="0">
                <a:cs typeface="+mn-ea"/>
                <a:sym typeface="+mn-lt"/>
              </a:rPr>
              <a:t>《</a:t>
            </a:r>
            <a:r>
              <a:rPr lang="zh-CN" altLang="en-US" sz="1600" dirty="0">
                <a:cs typeface="+mn-ea"/>
                <a:sym typeface="+mn-lt"/>
              </a:rPr>
              <a:t>条例</a:t>
            </a:r>
            <a:r>
              <a:rPr lang="en-US" altLang="zh-CN" sz="1600" dirty="0">
                <a:cs typeface="+mn-ea"/>
                <a:sym typeface="+mn-lt"/>
              </a:rPr>
              <a:t>》</a:t>
            </a:r>
            <a:r>
              <a:rPr lang="zh-CN" altLang="en-US" sz="1600" dirty="0">
                <a:cs typeface="+mn-ea"/>
                <a:sym typeface="+mn-lt"/>
              </a:rPr>
              <a:t>规定，接受党组织的教育管理，充分发挥先锋模范作用，既把平凡岗位当作“磨刀石”，又把重大任务当作“试金石”，不忘初心、牢记使命，争当时代先锋，团结凝聚起夺取新时代中国特色社会主义伟大胜利、实现中华民族伟大复兴中国梦的磅礴力量。</a:t>
            </a:r>
            <a:endParaRPr lang="zh-CN" altLang="en-US" sz="16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sp>
        <p:nvSpPr>
          <p:cNvPr id="22" name="下箭头 21"/>
          <p:cNvSpPr/>
          <p:nvPr/>
        </p:nvSpPr>
        <p:spPr>
          <a:xfrm rot="5400000" flipV="1">
            <a:off x="2720587" y="2526793"/>
            <a:ext cx="351039" cy="471465"/>
          </a:xfrm>
          <a:prstGeom prst="downArrow">
            <a:avLst/>
          </a:prstGeom>
          <a:solidFill>
            <a:srgbClr val="E2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圆角矩形 22"/>
          <p:cNvSpPr/>
          <p:nvPr/>
        </p:nvSpPr>
        <p:spPr>
          <a:xfrm>
            <a:off x="3131840" y="1417254"/>
            <a:ext cx="5083344" cy="2736304"/>
          </a:xfrm>
          <a:prstGeom prst="roundRect">
            <a:avLst/>
          </a:prstGeom>
          <a:solidFill>
            <a:schemeClr val="bg1"/>
          </a:solid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p:cNvGrpSpPr/>
          <p:nvPr/>
        </p:nvGrpSpPr>
        <p:grpSpPr>
          <a:xfrm>
            <a:off x="550628" y="1707654"/>
            <a:ext cx="2109745" cy="2109744"/>
            <a:chOff x="1322850" y="1655297"/>
            <a:chExt cx="2044378" cy="2044378"/>
          </a:xfrm>
        </p:grpSpPr>
        <p:grpSp>
          <p:nvGrpSpPr>
            <p:cNvPr id="25" name="组合 24"/>
            <p:cNvGrpSpPr/>
            <p:nvPr/>
          </p:nvGrpSpPr>
          <p:grpSpPr>
            <a:xfrm>
              <a:off x="1322850" y="1655297"/>
              <a:ext cx="2044378" cy="2044378"/>
              <a:chOff x="3980605" y="2149022"/>
              <a:chExt cx="1224000" cy="1224000"/>
            </a:xfrm>
          </p:grpSpPr>
          <p:sp>
            <p:nvSpPr>
              <p:cNvPr id="27" name="椭圆 26"/>
              <p:cNvSpPr/>
              <p:nvPr/>
            </p:nvSpPr>
            <p:spPr>
              <a:xfrm>
                <a:off x="3980605" y="2149022"/>
                <a:ext cx="1224000" cy="1224000"/>
              </a:xfrm>
              <a:prstGeom prst="ellipse">
                <a:avLst/>
              </a:prstGeom>
              <a:noFill/>
              <a:ln w="9525">
                <a:solidFill>
                  <a:srgbClr val="E2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a:off x="4052545" y="2220962"/>
                <a:ext cx="1080120" cy="108012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cs typeface="+mn-ea"/>
                  <a:sym typeface="+mn-lt"/>
                </a:endParaRPr>
              </a:p>
            </p:txBody>
          </p:sp>
        </p:grpSp>
        <p:sp>
          <p:nvSpPr>
            <p:cNvPr id="26" name="文本框 5"/>
            <p:cNvSpPr txBox="1"/>
            <p:nvPr/>
          </p:nvSpPr>
          <p:spPr>
            <a:xfrm>
              <a:off x="1443006" y="2315869"/>
              <a:ext cx="1804063" cy="723234"/>
            </a:xfrm>
            <a:prstGeom prst="rect">
              <a:avLst/>
            </a:prstGeom>
            <a:noFill/>
          </p:spPr>
          <p:txBody>
            <a:bodyPr wrap="square" lIns="68580" tIns="34290" rIns="68580" bIns="34290" rtlCol="0">
              <a:spAutoFit/>
            </a:bodyPr>
            <a:lstStyle/>
            <a:p>
              <a:pPr algn="ctr"/>
              <a:r>
                <a:rPr lang="en-US" altLang="zh-CN" sz="2200" b="1" dirty="0">
                  <a:solidFill>
                    <a:schemeClr val="bg1"/>
                  </a:solidFill>
                  <a:cs typeface="+mn-ea"/>
                  <a:sym typeface="+mn-lt"/>
                </a:rPr>
                <a:t>《</a:t>
              </a:r>
              <a:r>
                <a:rPr lang="zh-CN" altLang="en-US" sz="2200" b="1" dirty="0">
                  <a:solidFill>
                    <a:schemeClr val="bg1"/>
                  </a:solidFill>
                  <a:cs typeface="+mn-ea"/>
                  <a:sym typeface="+mn-lt"/>
                </a:rPr>
                <a:t>条例</a:t>
              </a:r>
              <a:r>
                <a:rPr lang="en-US" altLang="zh-CN" sz="2200" b="1" dirty="0">
                  <a:solidFill>
                    <a:schemeClr val="bg1"/>
                  </a:solidFill>
                  <a:cs typeface="+mn-ea"/>
                  <a:sym typeface="+mn-lt"/>
                </a:rPr>
                <a:t>》</a:t>
              </a:r>
              <a:endParaRPr lang="en-US" altLang="zh-CN" sz="2200" b="1" dirty="0">
                <a:solidFill>
                  <a:schemeClr val="bg1"/>
                </a:solidFill>
                <a:cs typeface="+mn-ea"/>
                <a:sym typeface="+mn-lt"/>
              </a:endParaRPr>
            </a:p>
            <a:p>
              <a:pPr algn="ctr"/>
              <a:r>
                <a:rPr lang="zh-CN" altLang="en-US" sz="2200" b="1" dirty="0">
                  <a:solidFill>
                    <a:schemeClr val="bg1"/>
                  </a:solidFill>
                  <a:cs typeface="+mn-ea"/>
                  <a:sym typeface="+mn-lt"/>
                </a:rPr>
                <a:t>制定的意义</a:t>
              </a:r>
              <a:endParaRPr lang="zh-CN" altLang="en-US" sz="2200" b="1" dirty="0">
                <a:solidFill>
                  <a:schemeClr val="bg1"/>
                </a:solidFill>
                <a:cs typeface="+mn-ea"/>
                <a:sym typeface="+mn-lt"/>
              </a:endParaRPr>
            </a:p>
          </p:txBody>
        </p:sp>
      </p:grpSp>
      <p:sp>
        <p:nvSpPr>
          <p:cNvPr id="29" name="TextBox 18"/>
          <p:cNvSpPr txBox="1"/>
          <p:nvPr/>
        </p:nvSpPr>
        <p:spPr>
          <a:xfrm>
            <a:off x="3469975" y="1478894"/>
            <a:ext cx="4407073" cy="2613023"/>
          </a:xfrm>
          <a:prstGeom prst="rect">
            <a:avLst/>
          </a:prstGeom>
          <a:noFill/>
        </p:spPr>
        <p:txBody>
          <a:bodyPr wrap="square" rtlCol="0">
            <a:spAutoFit/>
          </a:bodyPr>
          <a:lstStyle/>
          <a:p>
            <a:pPr>
              <a:lnSpc>
                <a:spcPct val="140000"/>
              </a:lnSpc>
              <a:buClr>
                <a:srgbClr val="E20000"/>
              </a:buClr>
            </a:pPr>
            <a:r>
              <a:rPr lang="en-US" altLang="zh-CN" sz="1300" dirty="0">
                <a:cs typeface="+mn-ea"/>
                <a:sym typeface="+mn-lt"/>
              </a:rPr>
              <a:t>      《</a:t>
            </a:r>
            <a:r>
              <a:rPr lang="zh-CN" altLang="en-US" sz="1300" dirty="0">
                <a:cs typeface="+mn-ea"/>
                <a:sym typeface="+mn-lt"/>
              </a:rPr>
              <a:t>条例</a:t>
            </a:r>
            <a:r>
              <a:rPr lang="en-US" altLang="zh-CN" sz="1300" dirty="0">
                <a:cs typeface="+mn-ea"/>
                <a:sym typeface="+mn-lt"/>
              </a:rPr>
              <a:t>》</a:t>
            </a:r>
            <a:r>
              <a:rPr lang="zh-CN" altLang="en-US" sz="1300" dirty="0">
                <a:cs typeface="+mn-ea"/>
                <a:sym typeface="+mn-lt"/>
              </a:rPr>
              <a:t>以习近平新时代中国特色社会主义思想为指导，以党章为根本遵循，总结吸收实践创新成果，对党员教育管理的内容、方式、程序等作出规范，是新时代党员教育管理工作的基本遵循。</a:t>
            </a:r>
            <a:r>
              <a:rPr lang="en-US" altLang="zh-CN" sz="1300" dirty="0">
                <a:cs typeface="+mn-ea"/>
                <a:sym typeface="+mn-lt"/>
              </a:rPr>
              <a:t>《</a:t>
            </a:r>
            <a:r>
              <a:rPr lang="zh-CN" altLang="en-US" sz="1300" dirty="0">
                <a:cs typeface="+mn-ea"/>
                <a:sym typeface="+mn-lt"/>
              </a:rPr>
              <a:t>条例</a:t>
            </a:r>
            <a:r>
              <a:rPr lang="en-US" altLang="zh-CN" sz="1300" dirty="0">
                <a:cs typeface="+mn-ea"/>
                <a:sym typeface="+mn-lt"/>
              </a:rPr>
              <a:t>》</a:t>
            </a:r>
            <a:r>
              <a:rPr lang="zh-CN" altLang="en-US" sz="1300" dirty="0">
                <a:cs typeface="+mn-ea"/>
                <a:sym typeface="+mn-lt"/>
              </a:rPr>
              <a:t>的制定和实施，</a:t>
            </a:r>
            <a:endParaRPr lang="en-US" altLang="zh-CN" sz="1300" dirty="0">
              <a:cs typeface="+mn-ea"/>
              <a:sym typeface="+mn-lt"/>
            </a:endParaRPr>
          </a:p>
          <a:p>
            <a:pPr marL="285750" indent="-285750">
              <a:lnSpc>
                <a:spcPct val="140000"/>
              </a:lnSpc>
              <a:buClr>
                <a:srgbClr val="E20000"/>
              </a:buClr>
              <a:buFont typeface="Wingdings" panose="05000000000000000000" pitchFamily="2" charset="2"/>
              <a:buChar char="u"/>
            </a:pPr>
            <a:r>
              <a:rPr lang="zh-CN" altLang="en-US" sz="1300" dirty="0">
                <a:cs typeface="+mn-ea"/>
                <a:sym typeface="+mn-lt"/>
              </a:rPr>
              <a:t>对于提高党员队伍建设质量，</a:t>
            </a:r>
            <a:endParaRPr lang="en-US" altLang="zh-CN" sz="1300" dirty="0">
              <a:cs typeface="+mn-ea"/>
              <a:sym typeface="+mn-lt"/>
            </a:endParaRPr>
          </a:p>
          <a:p>
            <a:pPr marL="285750" indent="-285750">
              <a:lnSpc>
                <a:spcPct val="140000"/>
              </a:lnSpc>
              <a:buClr>
                <a:srgbClr val="E20000"/>
              </a:buClr>
              <a:buFont typeface="Wingdings" panose="05000000000000000000" pitchFamily="2" charset="2"/>
              <a:buChar char="u"/>
            </a:pPr>
            <a:r>
              <a:rPr lang="zh-CN" altLang="en-US" sz="1300" dirty="0">
                <a:cs typeface="+mn-ea"/>
                <a:sym typeface="+mn-lt"/>
              </a:rPr>
              <a:t>激发党组织的生机活力，</a:t>
            </a:r>
            <a:endParaRPr lang="en-US" altLang="zh-CN" sz="1300" dirty="0">
              <a:cs typeface="+mn-ea"/>
              <a:sym typeface="+mn-lt"/>
            </a:endParaRPr>
          </a:p>
          <a:p>
            <a:pPr marL="285750" indent="-285750">
              <a:lnSpc>
                <a:spcPct val="140000"/>
              </a:lnSpc>
              <a:buClr>
                <a:srgbClr val="E20000"/>
              </a:buClr>
              <a:buFont typeface="Wingdings" panose="05000000000000000000" pitchFamily="2" charset="2"/>
              <a:buChar char="u"/>
            </a:pPr>
            <a:r>
              <a:rPr lang="zh-CN" altLang="en-US" sz="1300" dirty="0">
                <a:cs typeface="+mn-ea"/>
                <a:sym typeface="+mn-lt"/>
              </a:rPr>
              <a:t>推动全面从严治党向纵深发展，</a:t>
            </a:r>
            <a:endParaRPr lang="en-US" altLang="zh-CN" sz="1300" dirty="0">
              <a:cs typeface="+mn-ea"/>
              <a:sym typeface="+mn-lt"/>
            </a:endParaRPr>
          </a:p>
          <a:p>
            <a:pPr marL="285750" indent="-285750">
              <a:lnSpc>
                <a:spcPct val="140000"/>
              </a:lnSpc>
              <a:buClr>
                <a:srgbClr val="E20000"/>
              </a:buClr>
              <a:buFont typeface="Wingdings" panose="05000000000000000000" pitchFamily="2" charset="2"/>
              <a:buChar char="u"/>
            </a:pPr>
            <a:r>
              <a:rPr lang="zh-CN" altLang="en-US" sz="1300" dirty="0">
                <a:cs typeface="+mn-ea"/>
                <a:sym typeface="+mn-lt"/>
              </a:rPr>
              <a:t>夯实党长期执政基础，</a:t>
            </a:r>
            <a:endParaRPr lang="en-US" altLang="zh-CN" sz="1300" dirty="0">
              <a:cs typeface="+mn-ea"/>
              <a:sym typeface="+mn-lt"/>
            </a:endParaRPr>
          </a:p>
          <a:p>
            <a:pPr marL="285750" indent="-285750">
              <a:lnSpc>
                <a:spcPct val="140000"/>
              </a:lnSpc>
              <a:buClr>
                <a:srgbClr val="E20000"/>
              </a:buClr>
              <a:buFont typeface="Wingdings" panose="05000000000000000000" pitchFamily="2" charset="2"/>
              <a:buChar char="u"/>
            </a:pPr>
            <a:r>
              <a:rPr lang="zh-CN" altLang="en-US" sz="1300" dirty="0">
                <a:cs typeface="+mn-ea"/>
                <a:sym typeface="+mn-lt"/>
              </a:rPr>
              <a:t>实现党伟大执政使命。</a:t>
            </a:r>
            <a:endParaRPr lang="zh-CN" altLang="en-US" sz="1300" dirty="0">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p:tgtEl>
                                          <p:spTgt spid="22"/>
                                        </p:tgtEl>
                                        <p:attrNameLst>
                                          <p:attrName>ppt_x</p:attrName>
                                        </p:attrNameLst>
                                      </p:cBhvr>
                                      <p:tavLst>
                                        <p:tav tm="0">
                                          <p:val>
                                            <p:strVal val="#ppt_x-#ppt_w*1.125000"/>
                                          </p:val>
                                        </p:tav>
                                        <p:tav tm="100000">
                                          <p:val>
                                            <p:strVal val="#ppt_x"/>
                                          </p:val>
                                        </p:tav>
                                      </p:tavLst>
                                    </p:anim>
                                    <p:animEffect transition="in" filter="wipe(right)">
                                      <p:cBhvr>
                                        <p:cTn id="15" dur="500"/>
                                        <p:tgtEl>
                                          <p:spTgt spid="2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b="1000"/>
          </a:stretch>
        </a:blipFill>
        <a:effectLst/>
      </p:bgPr>
    </p:bg>
    <p:spTree>
      <p:nvGrpSpPr>
        <p:cNvPr id="1" name=""/>
        <p:cNvGrpSpPr/>
        <p:nvPr/>
      </p:nvGrpSpPr>
      <p:grpSpPr>
        <a:xfrm>
          <a:off x="0" y="0"/>
          <a:ext cx="0" cy="0"/>
          <a:chOff x="0" y="0"/>
          <a:chExt cx="0" cy="0"/>
        </a:xfrm>
      </p:grpSpPr>
      <p:sp>
        <p:nvSpPr>
          <p:cNvPr id="23" name="文本框 11"/>
          <p:cNvSpPr txBox="1"/>
          <p:nvPr/>
        </p:nvSpPr>
        <p:spPr>
          <a:xfrm>
            <a:off x="986856" y="1552508"/>
            <a:ext cx="7488832" cy="899160"/>
          </a:xfrm>
          <a:prstGeom prst="rect">
            <a:avLst/>
          </a:prstGeom>
          <a:noFill/>
        </p:spPr>
        <p:txBody>
          <a:bodyPr wrap="square" lIns="68580" tIns="34290" rIns="68580" bIns="34290" rtlCol="0">
            <a:spAutoFit/>
          </a:bodyPr>
          <a:lstStyle/>
          <a:p>
            <a:pPr algn="ctr"/>
            <a:r>
              <a:rPr lang="zh-CN" altLang="en-US" sz="5400" b="1" kern="1500" spc="200" dirty="0">
                <a:solidFill>
                  <a:srgbClr val="C00000"/>
                </a:solidFill>
                <a:cs typeface="+mn-ea"/>
                <a:sym typeface="+mn-lt"/>
              </a:rPr>
              <a:t>演讲完毕 感谢聆听</a:t>
            </a:r>
            <a:endParaRPr lang="zh-CN" altLang="en-US" sz="5400" b="1" kern="1500" spc="200" dirty="0">
              <a:solidFill>
                <a:srgbClr val="C00000"/>
              </a:solidFill>
              <a:effectLst/>
              <a:cs typeface="+mn-ea"/>
              <a:sym typeface="+mn-lt"/>
            </a:endParaRPr>
          </a:p>
        </p:txBody>
      </p:sp>
      <p:sp>
        <p:nvSpPr>
          <p:cNvPr id="27" name="圆角矩形 26"/>
          <p:cNvSpPr/>
          <p:nvPr/>
        </p:nvSpPr>
        <p:spPr>
          <a:xfrm>
            <a:off x="3513393" y="3402756"/>
            <a:ext cx="2205246" cy="295632"/>
          </a:xfrm>
          <a:prstGeom prst="roundRect">
            <a:avLst>
              <a:gd name="adj" fmla="val 50000"/>
            </a:avLst>
          </a:prstGeom>
          <a:solidFill>
            <a:srgbClr val="E2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cs typeface="+mn-ea"/>
                <a:sym typeface="+mn-lt"/>
              </a:rPr>
              <a:t>汇报单位：</a:t>
            </a:r>
            <a:r>
              <a:rPr lang="en-US" altLang="zh-CN" sz="1200" dirty="0">
                <a:solidFill>
                  <a:schemeClr val="bg1"/>
                </a:solidFill>
                <a:cs typeface="+mn-ea"/>
                <a:sym typeface="+mn-lt"/>
              </a:rPr>
              <a:t>XX</a:t>
            </a:r>
            <a:r>
              <a:rPr lang="zh-CN" altLang="en-US" sz="1200" dirty="0">
                <a:solidFill>
                  <a:schemeClr val="bg1"/>
                </a:solidFill>
                <a:cs typeface="+mn-ea"/>
                <a:sym typeface="+mn-lt"/>
              </a:rPr>
              <a:t>党委或党支部</a:t>
            </a:r>
            <a:endParaRPr lang="zh-CN" altLang="en-US" sz="1200" dirty="0">
              <a:solidFill>
                <a:schemeClr val="bg1"/>
              </a:solidFill>
              <a:cs typeface="+mn-ea"/>
              <a:sym typeface="+mn-lt"/>
            </a:endParaRPr>
          </a:p>
        </p:txBody>
      </p:sp>
      <p:grpSp>
        <p:nvGrpSpPr>
          <p:cNvPr id="16" name="组合 15"/>
          <p:cNvGrpSpPr/>
          <p:nvPr/>
        </p:nvGrpSpPr>
        <p:grpSpPr>
          <a:xfrm>
            <a:off x="2170233" y="2586048"/>
            <a:ext cx="5105568" cy="438582"/>
            <a:chOff x="2119536" y="3357304"/>
            <a:chExt cx="4818081" cy="438582"/>
          </a:xfrm>
        </p:grpSpPr>
        <p:sp>
          <p:nvSpPr>
            <p:cNvPr id="17" name="矩形 16"/>
            <p:cNvSpPr/>
            <p:nvPr/>
          </p:nvSpPr>
          <p:spPr>
            <a:xfrm>
              <a:off x="2195736" y="3363838"/>
              <a:ext cx="4680000" cy="108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
          <p:nvSpPr>
            <p:cNvPr id="18" name="矩形 17"/>
            <p:cNvSpPr/>
            <p:nvPr/>
          </p:nvSpPr>
          <p:spPr>
            <a:xfrm>
              <a:off x="2195736" y="3785086"/>
              <a:ext cx="4680000" cy="10800"/>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cs typeface="+mn-ea"/>
                <a:sym typeface="+mn-lt"/>
              </a:endParaRPr>
            </a:p>
          </p:txBody>
        </p:sp>
        <p:sp>
          <p:nvSpPr>
            <p:cNvPr id="22" name="TextBox 32">
              <a:hlinkClick r:id="" action="ppaction://hlinkshowjump?jump=nextslide"/>
            </p:cNvPr>
            <p:cNvSpPr txBox="1">
              <a:spLocks noChangeArrowheads="1"/>
            </p:cNvSpPr>
            <p:nvPr/>
          </p:nvSpPr>
          <p:spPr bwMode="auto">
            <a:xfrm>
              <a:off x="2119536" y="3357304"/>
              <a:ext cx="4818081" cy="40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pPr>
              <a:r>
                <a:rPr lang="zh-CN" altLang="en-US" spc="300" dirty="0">
                  <a:latin typeface="+mn-lt"/>
                  <a:ea typeface="+mn-ea"/>
                  <a:cs typeface="+mn-ea"/>
                  <a:sym typeface="+mn-lt"/>
                </a:rPr>
                <a:t>奋力开创新时代党员教育管理工作新局面</a:t>
              </a:r>
              <a:endParaRPr lang="zh-CN" altLang="en-US" b="1" spc="300" dirty="0">
                <a:latin typeface="+mn-lt"/>
                <a:ea typeface="+mn-ea"/>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1000"/>
                                        <p:tgtEl>
                                          <p:spTgt spid="23"/>
                                        </p:tgtEl>
                                      </p:cBhvr>
                                    </p:animEffect>
                                  </p:childTnLst>
                                </p:cTn>
                              </p:par>
                            </p:childTnLst>
                          </p:cTn>
                        </p:par>
                        <p:par>
                          <p:cTn id="8" fill="hold">
                            <p:stCondLst>
                              <p:cond delay="1000"/>
                            </p:stCondLst>
                            <p:childTnLst>
                              <p:par>
                                <p:cTn id="9" presetID="16" presetClass="entr" presetSubtype="2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anim calcmode="lin" valueType="num">
                                      <p:cBhvr>
                                        <p:cTn id="16" dur="500" fill="hold"/>
                                        <p:tgtEl>
                                          <p:spTgt spid="27"/>
                                        </p:tgtEl>
                                        <p:attrNameLst>
                                          <p:attrName>ppt_x</p:attrName>
                                        </p:attrNameLst>
                                      </p:cBhvr>
                                      <p:tavLst>
                                        <p:tav tm="0">
                                          <p:val>
                                            <p:strVal val="#ppt_x"/>
                                          </p:val>
                                        </p:tav>
                                        <p:tav tm="100000">
                                          <p:val>
                                            <p:strVal val="#ppt_x"/>
                                          </p:val>
                                        </p:tav>
                                      </p:tavLst>
                                    </p:anim>
                                    <p:anim calcmode="lin" valueType="num">
                                      <p:cBhvr>
                                        <p:cTn id="17"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grpSp>
        <p:nvGrpSpPr>
          <p:cNvPr id="5" name="组合 4"/>
          <p:cNvGrpSpPr/>
          <p:nvPr/>
        </p:nvGrpSpPr>
        <p:grpSpPr>
          <a:xfrm>
            <a:off x="1353076" y="923439"/>
            <a:ext cx="2664296" cy="421138"/>
            <a:chOff x="4012647" y="1224685"/>
            <a:chExt cx="2163743" cy="421138"/>
          </a:xfrm>
        </p:grpSpPr>
        <p:sp>
          <p:nvSpPr>
            <p:cNvPr id="6" name="圆角矩形 5"/>
            <p:cNvSpPr/>
            <p:nvPr/>
          </p:nvSpPr>
          <p:spPr>
            <a:xfrm>
              <a:off x="4079087" y="1224685"/>
              <a:ext cx="2097303"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12647" y="1255946"/>
              <a:ext cx="2163743"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制定的过程</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2687" y="923439"/>
            <a:ext cx="453998" cy="408772"/>
          </a:xfrm>
          <a:prstGeom prst="rect">
            <a:avLst/>
          </a:prstGeom>
        </p:spPr>
      </p:pic>
      <p:sp>
        <p:nvSpPr>
          <p:cNvPr id="22" name="Pentagon 35"/>
          <p:cNvSpPr/>
          <p:nvPr/>
        </p:nvSpPr>
        <p:spPr>
          <a:xfrm>
            <a:off x="672981" y="1635645"/>
            <a:ext cx="741253" cy="792303"/>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一</a:t>
            </a:r>
            <a:endParaRPr lang="en-US" sz="1800" b="1" dirty="0">
              <a:cs typeface="+mn-ea"/>
              <a:sym typeface="+mn-lt"/>
            </a:endParaRPr>
          </a:p>
        </p:txBody>
      </p:sp>
      <p:grpSp>
        <p:nvGrpSpPr>
          <p:cNvPr id="23" name="组合 22"/>
          <p:cNvGrpSpPr/>
          <p:nvPr/>
        </p:nvGrpSpPr>
        <p:grpSpPr>
          <a:xfrm>
            <a:off x="1390874" y="1638240"/>
            <a:ext cx="7141565" cy="789709"/>
            <a:chOff x="3271283" y="1275604"/>
            <a:chExt cx="1388420" cy="2383082"/>
          </a:xfrm>
        </p:grpSpPr>
        <p:sp>
          <p:nvSpPr>
            <p:cNvPr id="25" name="矩形 24"/>
            <p:cNvSpPr/>
            <p:nvPr/>
          </p:nvSpPr>
          <p:spPr>
            <a:xfrm>
              <a:off x="3275857" y="1275604"/>
              <a:ext cx="1383846" cy="2383082"/>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4" name="TextBox 18"/>
            <p:cNvSpPr txBox="1"/>
            <p:nvPr/>
          </p:nvSpPr>
          <p:spPr>
            <a:xfrm>
              <a:off x="3271283" y="1407407"/>
              <a:ext cx="1382739" cy="2240075"/>
            </a:xfrm>
            <a:prstGeom prst="rect">
              <a:avLst/>
            </a:prstGeom>
            <a:noFill/>
          </p:spPr>
          <p:txBody>
            <a:bodyPr wrap="square" rtlCol="0">
              <a:spAutoFit/>
            </a:bodyPr>
            <a:lstStyle/>
            <a:p>
              <a:pPr>
                <a:lnSpc>
                  <a:spcPct val="120000"/>
                </a:lnSpc>
                <a:buClr>
                  <a:srgbClr val="0070C0"/>
                </a:buClr>
              </a:pPr>
              <a:r>
                <a:rPr lang="zh-CN" altLang="en-US" sz="1200" dirty="0">
                  <a:cs typeface="+mn-ea"/>
                  <a:sym typeface="+mn-lt"/>
                </a:rPr>
                <a:t>按照党中央有关部署，</a:t>
              </a:r>
              <a:r>
                <a:rPr lang="en-US" altLang="zh-CN" sz="1200" dirty="0">
                  <a:cs typeface="+mn-ea"/>
                  <a:sym typeface="+mn-lt"/>
                </a:rPr>
                <a:t>2018</a:t>
              </a:r>
              <a:r>
                <a:rPr lang="zh-CN" altLang="en-US" sz="1200" dirty="0">
                  <a:cs typeface="+mn-ea"/>
                  <a:sym typeface="+mn-lt"/>
                </a:rPr>
                <a:t>年以来，中央组织部会同中央纪委国家监委机关、中央宣传部、中央党校（国家行政学院），在前期调研的基础上，开展</a:t>
              </a:r>
              <a:r>
                <a:rPr lang="en-US" altLang="zh-CN" sz="1200" dirty="0">
                  <a:cs typeface="+mn-ea"/>
                  <a:sym typeface="+mn-lt"/>
                </a:rPr>
                <a:t>《</a:t>
              </a:r>
              <a:r>
                <a:rPr lang="zh-CN" altLang="en-US" sz="1200" dirty="0">
                  <a:cs typeface="+mn-ea"/>
                  <a:sym typeface="+mn-lt"/>
                </a:rPr>
                <a:t>条例</a:t>
              </a:r>
              <a:r>
                <a:rPr lang="en-US" altLang="zh-CN" sz="1200" dirty="0">
                  <a:cs typeface="+mn-ea"/>
                  <a:sym typeface="+mn-lt"/>
                </a:rPr>
                <a:t>》</a:t>
              </a:r>
              <a:r>
                <a:rPr lang="zh-CN" altLang="en-US" sz="1200" dirty="0">
                  <a:cs typeface="+mn-ea"/>
                  <a:sym typeface="+mn-lt"/>
                </a:rPr>
                <a:t>稿研究起草工作，先后到</a:t>
              </a:r>
              <a:r>
                <a:rPr lang="en-US" altLang="zh-CN" sz="1200" dirty="0">
                  <a:cs typeface="+mn-ea"/>
                  <a:sym typeface="+mn-lt"/>
                </a:rPr>
                <a:t>10</a:t>
              </a:r>
              <a:r>
                <a:rPr lang="zh-CN" altLang="en-US" sz="1200" dirty="0">
                  <a:cs typeface="+mn-ea"/>
                  <a:sym typeface="+mn-lt"/>
                </a:rPr>
                <a:t>个省（区、市）实地调研，发放调查问卷</a:t>
              </a:r>
              <a:r>
                <a:rPr lang="en-US" altLang="zh-CN" sz="1200" dirty="0">
                  <a:cs typeface="+mn-ea"/>
                  <a:sym typeface="+mn-lt"/>
                </a:rPr>
                <a:t>1.1</a:t>
              </a:r>
              <a:r>
                <a:rPr lang="zh-CN" altLang="en-US" sz="1200" dirty="0">
                  <a:cs typeface="+mn-ea"/>
                  <a:sym typeface="+mn-lt"/>
                </a:rPr>
                <a:t>万份，并请</a:t>
              </a:r>
              <a:r>
                <a:rPr lang="en-US" altLang="zh-CN" sz="1200" dirty="0">
                  <a:cs typeface="+mn-ea"/>
                  <a:sym typeface="+mn-lt"/>
                </a:rPr>
                <a:t>6</a:t>
              </a:r>
              <a:r>
                <a:rPr lang="zh-CN" altLang="en-US" sz="1200" dirty="0">
                  <a:cs typeface="+mn-ea"/>
                  <a:sym typeface="+mn-lt"/>
                </a:rPr>
                <a:t>个省（区、市）党委组织部进行专项研究。</a:t>
              </a:r>
              <a:endParaRPr lang="zh-CN" altLang="en-US" sz="1200" dirty="0">
                <a:cs typeface="+mn-ea"/>
                <a:sym typeface="+mn-lt"/>
              </a:endParaRPr>
            </a:p>
          </p:txBody>
        </p:sp>
      </p:grpSp>
      <p:sp>
        <p:nvSpPr>
          <p:cNvPr id="26" name="Pentagon 35"/>
          <p:cNvSpPr/>
          <p:nvPr/>
        </p:nvSpPr>
        <p:spPr>
          <a:xfrm>
            <a:off x="672980" y="2654882"/>
            <a:ext cx="741253" cy="336318"/>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二</a:t>
            </a:r>
            <a:endParaRPr lang="en-US" sz="1800" b="1" dirty="0">
              <a:cs typeface="+mn-ea"/>
              <a:sym typeface="+mn-lt"/>
            </a:endParaRPr>
          </a:p>
        </p:txBody>
      </p:sp>
      <p:grpSp>
        <p:nvGrpSpPr>
          <p:cNvPr id="27" name="组合 26"/>
          <p:cNvGrpSpPr/>
          <p:nvPr/>
        </p:nvGrpSpPr>
        <p:grpSpPr>
          <a:xfrm>
            <a:off x="1364498" y="2657476"/>
            <a:ext cx="7167941" cy="333724"/>
            <a:chOff x="3263269" y="1275604"/>
            <a:chExt cx="1808132" cy="1007069"/>
          </a:xfrm>
        </p:grpSpPr>
        <p:sp>
          <p:nvSpPr>
            <p:cNvPr id="29" name="矩形 28"/>
            <p:cNvSpPr/>
            <p:nvPr/>
          </p:nvSpPr>
          <p:spPr>
            <a:xfrm>
              <a:off x="3275857" y="1275604"/>
              <a:ext cx="1795544" cy="1007069"/>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8" name="TextBox 18"/>
            <p:cNvSpPr txBox="1"/>
            <p:nvPr/>
          </p:nvSpPr>
          <p:spPr>
            <a:xfrm>
              <a:off x="3263269" y="1352078"/>
              <a:ext cx="1807413" cy="893746"/>
            </a:xfrm>
            <a:prstGeom prst="rect">
              <a:avLst/>
            </a:prstGeom>
            <a:noFill/>
          </p:spPr>
          <p:txBody>
            <a:bodyPr wrap="square" rtlCol="0">
              <a:spAutoFit/>
            </a:bodyPr>
            <a:lstStyle/>
            <a:p>
              <a:pPr>
                <a:lnSpc>
                  <a:spcPct val="120000"/>
                </a:lnSpc>
                <a:buClr>
                  <a:srgbClr val="0070C0"/>
                </a:buClr>
              </a:pPr>
              <a:r>
                <a:rPr lang="en-US" altLang="zh-CN" sz="1200" dirty="0">
                  <a:cs typeface="+mn-ea"/>
                  <a:sym typeface="+mn-lt"/>
                </a:rPr>
                <a:t>《</a:t>
              </a:r>
              <a:r>
                <a:rPr lang="zh-CN" altLang="en-US" sz="1200" dirty="0">
                  <a:cs typeface="+mn-ea"/>
                  <a:sym typeface="+mn-lt"/>
                </a:rPr>
                <a:t>条例</a:t>
              </a:r>
              <a:r>
                <a:rPr lang="en-US" altLang="zh-CN" sz="1200" dirty="0">
                  <a:cs typeface="+mn-ea"/>
                  <a:sym typeface="+mn-lt"/>
                </a:rPr>
                <a:t>》</a:t>
              </a:r>
              <a:r>
                <a:rPr lang="zh-CN" altLang="en-US" sz="1200" dirty="0">
                  <a:cs typeface="+mn-ea"/>
                  <a:sym typeface="+mn-lt"/>
                </a:rPr>
                <a:t>稿形成后，广泛征求各地区各部门各单位党委（党组）组织人事部门意见，进行认真研究修改。</a:t>
              </a:r>
              <a:endParaRPr lang="zh-CN" altLang="en-US" sz="1200" dirty="0">
                <a:cs typeface="+mn-ea"/>
                <a:sym typeface="+mn-lt"/>
              </a:endParaRPr>
            </a:p>
          </p:txBody>
        </p:sp>
      </p:grpSp>
      <p:sp>
        <p:nvSpPr>
          <p:cNvPr id="38" name="Pentagon 35"/>
          <p:cNvSpPr/>
          <p:nvPr/>
        </p:nvSpPr>
        <p:spPr>
          <a:xfrm>
            <a:off x="661938" y="3171448"/>
            <a:ext cx="741253" cy="336318"/>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三</a:t>
            </a:r>
            <a:endParaRPr lang="en-US" sz="1800" b="1" dirty="0">
              <a:cs typeface="+mn-ea"/>
              <a:sym typeface="+mn-lt"/>
            </a:endParaRPr>
          </a:p>
        </p:txBody>
      </p:sp>
      <p:grpSp>
        <p:nvGrpSpPr>
          <p:cNvPr id="39" name="组合 38"/>
          <p:cNvGrpSpPr/>
          <p:nvPr/>
        </p:nvGrpSpPr>
        <p:grpSpPr>
          <a:xfrm>
            <a:off x="1353456" y="3174042"/>
            <a:ext cx="7167941" cy="333724"/>
            <a:chOff x="3263269" y="1275604"/>
            <a:chExt cx="1808132" cy="1007069"/>
          </a:xfrm>
        </p:grpSpPr>
        <p:sp>
          <p:nvSpPr>
            <p:cNvPr id="40" name="矩形 39"/>
            <p:cNvSpPr/>
            <p:nvPr/>
          </p:nvSpPr>
          <p:spPr>
            <a:xfrm>
              <a:off x="3275857" y="1275604"/>
              <a:ext cx="1795544" cy="1007069"/>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1" name="TextBox 18"/>
            <p:cNvSpPr txBox="1"/>
            <p:nvPr/>
          </p:nvSpPr>
          <p:spPr>
            <a:xfrm>
              <a:off x="3263269" y="1352078"/>
              <a:ext cx="1807413" cy="893746"/>
            </a:xfrm>
            <a:prstGeom prst="rect">
              <a:avLst/>
            </a:prstGeom>
            <a:noFill/>
          </p:spPr>
          <p:txBody>
            <a:bodyPr wrap="square" rtlCol="0">
              <a:spAutoFit/>
            </a:bodyPr>
            <a:lstStyle/>
            <a:p>
              <a:pPr>
                <a:lnSpc>
                  <a:spcPct val="120000"/>
                </a:lnSpc>
                <a:buClr>
                  <a:srgbClr val="0070C0"/>
                </a:buClr>
              </a:pPr>
              <a:r>
                <a:rPr lang="en-US" altLang="zh-CN" sz="1200" dirty="0">
                  <a:cs typeface="+mn-ea"/>
                  <a:sym typeface="+mn-lt"/>
                </a:rPr>
                <a:t>《</a:t>
              </a:r>
              <a:r>
                <a:rPr lang="zh-CN" altLang="en-US" sz="1200" dirty="0">
                  <a:cs typeface="+mn-ea"/>
                  <a:sym typeface="+mn-lt"/>
                </a:rPr>
                <a:t>条例</a:t>
              </a:r>
              <a:r>
                <a:rPr lang="en-US" altLang="zh-CN" sz="1200" dirty="0">
                  <a:cs typeface="+mn-ea"/>
                  <a:sym typeface="+mn-lt"/>
                </a:rPr>
                <a:t>》</a:t>
              </a:r>
              <a:r>
                <a:rPr lang="zh-CN" altLang="en-US" sz="1200" dirty="0">
                  <a:cs typeface="+mn-ea"/>
                  <a:sym typeface="+mn-lt"/>
                </a:rPr>
                <a:t>稿先后报经中央党的建设工作领导小组会议、中央政治局常委会会议审议修改。</a:t>
              </a:r>
              <a:endParaRPr lang="zh-CN" altLang="en-US" sz="1200" dirty="0">
                <a:cs typeface="+mn-ea"/>
                <a:sym typeface="+mn-lt"/>
              </a:endParaRPr>
            </a:p>
          </p:txBody>
        </p:sp>
      </p:grpSp>
      <p:sp>
        <p:nvSpPr>
          <p:cNvPr id="42" name="Pentagon 35"/>
          <p:cNvSpPr/>
          <p:nvPr/>
        </p:nvSpPr>
        <p:spPr>
          <a:xfrm>
            <a:off x="661938" y="3692100"/>
            <a:ext cx="741253" cy="336318"/>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四</a:t>
            </a:r>
            <a:endParaRPr lang="en-US" sz="1800" b="1" dirty="0">
              <a:cs typeface="+mn-ea"/>
              <a:sym typeface="+mn-lt"/>
            </a:endParaRPr>
          </a:p>
        </p:txBody>
      </p:sp>
      <p:grpSp>
        <p:nvGrpSpPr>
          <p:cNvPr id="43" name="组合 42"/>
          <p:cNvGrpSpPr/>
          <p:nvPr/>
        </p:nvGrpSpPr>
        <p:grpSpPr>
          <a:xfrm>
            <a:off x="1403359" y="3694694"/>
            <a:ext cx="7175965" cy="333724"/>
            <a:chOff x="3275857" y="1275604"/>
            <a:chExt cx="1810156" cy="1007069"/>
          </a:xfrm>
        </p:grpSpPr>
        <p:sp>
          <p:nvSpPr>
            <p:cNvPr id="44" name="矩形 43"/>
            <p:cNvSpPr/>
            <p:nvPr/>
          </p:nvSpPr>
          <p:spPr>
            <a:xfrm>
              <a:off x="3275857" y="1275604"/>
              <a:ext cx="1795544" cy="1007069"/>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5" name="TextBox 18"/>
            <p:cNvSpPr txBox="1"/>
            <p:nvPr/>
          </p:nvSpPr>
          <p:spPr>
            <a:xfrm>
              <a:off x="3278600" y="1323899"/>
              <a:ext cx="1807413" cy="893746"/>
            </a:xfrm>
            <a:prstGeom prst="rect">
              <a:avLst/>
            </a:prstGeom>
            <a:noFill/>
          </p:spPr>
          <p:txBody>
            <a:bodyPr wrap="square" rtlCol="0">
              <a:spAutoFit/>
            </a:bodyPr>
            <a:lstStyle/>
            <a:p>
              <a:pPr>
                <a:lnSpc>
                  <a:spcPct val="120000"/>
                </a:lnSpc>
                <a:buClr>
                  <a:srgbClr val="0070C0"/>
                </a:buClr>
              </a:pPr>
              <a:r>
                <a:rPr lang="en-US" altLang="zh-CN" sz="1200" dirty="0">
                  <a:cs typeface="+mn-ea"/>
                  <a:sym typeface="+mn-lt"/>
                </a:rPr>
                <a:t>2019</a:t>
              </a:r>
              <a:r>
                <a:rPr lang="zh-CN" altLang="en-US" sz="1200" dirty="0">
                  <a:cs typeface="+mn-ea"/>
                  <a:sym typeface="+mn-lt"/>
                </a:rPr>
                <a:t>年</a:t>
              </a:r>
              <a:r>
                <a:rPr lang="en-US" altLang="zh-CN" sz="1200" dirty="0">
                  <a:cs typeface="+mn-ea"/>
                  <a:sym typeface="+mn-lt"/>
                </a:rPr>
                <a:t>3</a:t>
              </a:r>
              <a:r>
                <a:rPr lang="zh-CN" altLang="en-US" sz="1200" dirty="0">
                  <a:cs typeface="+mn-ea"/>
                  <a:sym typeface="+mn-lt"/>
                </a:rPr>
                <a:t>月</a:t>
              </a:r>
              <a:r>
                <a:rPr lang="en-US" altLang="zh-CN" sz="1200" dirty="0">
                  <a:cs typeface="+mn-ea"/>
                  <a:sym typeface="+mn-lt"/>
                </a:rPr>
                <a:t>29</a:t>
              </a:r>
              <a:r>
                <a:rPr lang="zh-CN" altLang="en-US" sz="1200" dirty="0">
                  <a:cs typeface="+mn-ea"/>
                  <a:sym typeface="+mn-lt"/>
                </a:rPr>
                <a:t>日，习近平总书记主持召开中央政治局会议，审议通过</a:t>
              </a:r>
              <a:r>
                <a:rPr lang="en-US" altLang="zh-CN" sz="1200" dirty="0">
                  <a:cs typeface="+mn-ea"/>
                  <a:sym typeface="+mn-lt"/>
                </a:rPr>
                <a:t>《</a:t>
              </a:r>
              <a:r>
                <a:rPr lang="zh-CN" altLang="en-US" sz="1200" dirty="0">
                  <a:cs typeface="+mn-ea"/>
                  <a:sym typeface="+mn-lt"/>
                </a:rPr>
                <a:t>条例</a:t>
              </a:r>
              <a:r>
                <a:rPr lang="en-US" altLang="zh-CN" sz="1200" dirty="0">
                  <a:cs typeface="+mn-ea"/>
                  <a:sym typeface="+mn-lt"/>
                </a:rPr>
                <a:t>》</a:t>
              </a:r>
              <a:r>
                <a:rPr lang="zh-CN" altLang="en-US" sz="1200" dirty="0">
                  <a:cs typeface="+mn-ea"/>
                  <a:sym typeface="+mn-lt"/>
                </a:rPr>
                <a:t>稿。</a:t>
              </a:r>
              <a:endParaRPr lang="zh-CN" altLang="en-US" sz="1200" dirty="0">
                <a:cs typeface="+mn-ea"/>
                <a:sym typeface="+mn-lt"/>
              </a:endParaRPr>
            </a:p>
          </p:txBody>
        </p:sp>
      </p:grpSp>
      <p:sp>
        <p:nvSpPr>
          <p:cNvPr id="46" name="Pentagon 35"/>
          <p:cNvSpPr/>
          <p:nvPr/>
        </p:nvSpPr>
        <p:spPr>
          <a:xfrm>
            <a:off x="650896" y="4208666"/>
            <a:ext cx="741253" cy="336318"/>
          </a:xfrm>
          <a:prstGeom prst="homePlate">
            <a:avLst>
              <a:gd name="adj" fmla="val 29885"/>
            </a:avLst>
          </a:prstGeom>
          <a:solidFill>
            <a:srgbClr val="E2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cs typeface="+mn-ea"/>
                <a:sym typeface="+mn-lt"/>
              </a:rPr>
              <a:t>五</a:t>
            </a:r>
            <a:endParaRPr lang="en-US" sz="1800" b="1" dirty="0">
              <a:cs typeface="+mn-ea"/>
              <a:sym typeface="+mn-lt"/>
            </a:endParaRPr>
          </a:p>
        </p:txBody>
      </p:sp>
      <p:grpSp>
        <p:nvGrpSpPr>
          <p:cNvPr id="47" name="组合 46"/>
          <p:cNvGrpSpPr/>
          <p:nvPr/>
        </p:nvGrpSpPr>
        <p:grpSpPr>
          <a:xfrm>
            <a:off x="1390874" y="4211260"/>
            <a:ext cx="7165091" cy="333724"/>
            <a:chOff x="3275493" y="1275604"/>
            <a:chExt cx="1807413" cy="1007069"/>
          </a:xfrm>
        </p:grpSpPr>
        <p:sp>
          <p:nvSpPr>
            <p:cNvPr id="48" name="矩形 47"/>
            <p:cNvSpPr/>
            <p:nvPr/>
          </p:nvSpPr>
          <p:spPr>
            <a:xfrm>
              <a:off x="3275857" y="1275604"/>
              <a:ext cx="1795544" cy="1007069"/>
            </a:xfrm>
            <a:prstGeom prst="rect">
              <a:avLst/>
            </a:prstGeom>
            <a:solidFill>
              <a:schemeClr val="bg1"/>
            </a:solidFill>
            <a:ln w="9525">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9" name="TextBox 18"/>
            <p:cNvSpPr txBox="1"/>
            <p:nvPr/>
          </p:nvSpPr>
          <p:spPr>
            <a:xfrm>
              <a:off x="3275493" y="1323899"/>
              <a:ext cx="1807413" cy="893746"/>
            </a:xfrm>
            <a:prstGeom prst="rect">
              <a:avLst/>
            </a:prstGeom>
            <a:noFill/>
          </p:spPr>
          <p:txBody>
            <a:bodyPr wrap="square" rtlCol="0">
              <a:spAutoFit/>
            </a:bodyPr>
            <a:lstStyle/>
            <a:p>
              <a:pPr>
                <a:lnSpc>
                  <a:spcPct val="120000"/>
                </a:lnSpc>
                <a:buClr>
                  <a:srgbClr val="0070C0"/>
                </a:buClr>
              </a:pPr>
              <a:r>
                <a:rPr lang="en-US" altLang="zh-CN" sz="1200" dirty="0">
                  <a:cs typeface="+mn-ea"/>
                  <a:sym typeface="+mn-lt"/>
                </a:rPr>
                <a:t>5</a:t>
              </a:r>
              <a:r>
                <a:rPr lang="zh-CN" altLang="en-US" sz="1200" dirty="0">
                  <a:cs typeface="+mn-ea"/>
                  <a:sym typeface="+mn-lt"/>
                </a:rPr>
                <a:t>月</a:t>
              </a:r>
              <a:r>
                <a:rPr lang="en-US" altLang="zh-CN" sz="1200" dirty="0">
                  <a:cs typeface="+mn-ea"/>
                  <a:sym typeface="+mn-lt"/>
                </a:rPr>
                <a:t>6</a:t>
              </a:r>
              <a:r>
                <a:rPr lang="zh-CN" altLang="en-US" sz="1200" dirty="0">
                  <a:cs typeface="+mn-ea"/>
                  <a:sym typeface="+mn-lt"/>
                </a:rPr>
                <a:t>日，党中央印发</a:t>
              </a:r>
              <a:r>
                <a:rPr lang="en-US" altLang="zh-CN" sz="1200" dirty="0">
                  <a:cs typeface="+mn-ea"/>
                  <a:sym typeface="+mn-lt"/>
                </a:rPr>
                <a:t>《</a:t>
              </a:r>
              <a:r>
                <a:rPr lang="zh-CN" altLang="en-US" sz="1200" dirty="0">
                  <a:cs typeface="+mn-ea"/>
                  <a:sym typeface="+mn-lt"/>
                </a:rPr>
                <a:t>条例</a:t>
              </a:r>
              <a:r>
                <a:rPr lang="en-US" altLang="zh-CN" sz="1200" dirty="0">
                  <a:cs typeface="+mn-ea"/>
                  <a:sym typeface="+mn-lt"/>
                </a:rPr>
                <a:t>》</a:t>
              </a:r>
              <a:r>
                <a:rPr lang="zh-CN" altLang="en-US" sz="1200" dirty="0">
                  <a:cs typeface="+mn-ea"/>
                  <a:sym typeface="+mn-lt"/>
                </a:rPr>
                <a:t>。</a:t>
              </a:r>
              <a:endParaRPr lang="zh-CN" altLang="en-US" sz="1200" dirty="0">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lide(fromLeft)">
                                      <p:cBhvr>
                                        <p:cTn id="17" dur="500"/>
                                        <p:tgtEl>
                                          <p:spTgt spid="2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2000"/>
                            </p:stCondLst>
                            <p:childTnLst>
                              <p:par>
                                <p:cTn id="23" presetID="1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lide(fromLeft)">
                                      <p:cBhvr>
                                        <p:cTn id="25" dur="500"/>
                                        <p:tgtEl>
                                          <p:spTgt spid="2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childTnLst>
                          </p:cTn>
                        </p:par>
                        <p:par>
                          <p:cTn id="30" fill="hold">
                            <p:stCondLst>
                              <p:cond delay="3000"/>
                            </p:stCondLst>
                            <p:childTnLst>
                              <p:par>
                                <p:cTn id="31" presetID="1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slide(fromLeft)">
                                      <p:cBhvr>
                                        <p:cTn id="33" dur="500"/>
                                        <p:tgtEl>
                                          <p:spTgt spid="38"/>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par>
                          <p:cTn id="38" fill="hold">
                            <p:stCondLst>
                              <p:cond delay="4000"/>
                            </p:stCondLst>
                            <p:childTnLst>
                              <p:par>
                                <p:cTn id="39" presetID="12" presetClass="entr" presetSubtype="8"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slide(fromLeft)">
                                      <p:cBhvr>
                                        <p:cTn id="41" dur="500"/>
                                        <p:tgtEl>
                                          <p:spTgt spid="42"/>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par>
                          <p:cTn id="46" fill="hold">
                            <p:stCondLst>
                              <p:cond delay="5000"/>
                            </p:stCondLst>
                            <p:childTnLst>
                              <p:par>
                                <p:cTn id="47" presetID="12" presetClass="entr" presetSubtype="8"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slide(fromLeft)">
                                      <p:cBhvr>
                                        <p:cTn id="49" dur="500"/>
                                        <p:tgtEl>
                                          <p:spTgt spid="46"/>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38" grpId="0" animBg="1"/>
      <p:bldP spid="42"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5"/>
          <p:cNvSpPr txBox="1"/>
          <p:nvPr/>
        </p:nvSpPr>
        <p:spPr>
          <a:xfrm>
            <a:off x="1043608" y="195755"/>
            <a:ext cx="5112568" cy="377026"/>
          </a:xfrm>
          <a:prstGeom prst="rect">
            <a:avLst/>
          </a:prstGeom>
          <a:noFill/>
        </p:spPr>
        <p:txBody>
          <a:bodyPr wrap="square" lIns="68580" tIns="34290" rIns="68580" bIns="34290" rtlCol="0">
            <a:spAutoFit/>
          </a:bodyPr>
          <a:lstStyle/>
          <a:p>
            <a:r>
              <a:rPr lang="en-US" altLang="zh-CN" sz="2000" b="1" dirty="0">
                <a:solidFill>
                  <a:srgbClr val="E20000"/>
                </a:solidFill>
                <a:cs typeface="+mn-ea"/>
                <a:sym typeface="+mn-lt"/>
              </a:rPr>
              <a:t>《</a:t>
            </a:r>
            <a:r>
              <a:rPr lang="zh-CN" altLang="en-US" sz="2000" b="1" dirty="0">
                <a:solidFill>
                  <a:srgbClr val="E20000"/>
                </a:solidFill>
                <a:cs typeface="+mn-ea"/>
                <a:sym typeface="+mn-lt"/>
              </a:rPr>
              <a:t>中国共产党党员教育管理工作条例</a:t>
            </a:r>
            <a:r>
              <a:rPr lang="en-US" altLang="zh-CN" sz="2000" b="1" dirty="0">
                <a:solidFill>
                  <a:srgbClr val="E20000"/>
                </a:solidFill>
                <a:cs typeface="+mn-ea"/>
                <a:sym typeface="+mn-lt"/>
              </a:rPr>
              <a:t>》</a:t>
            </a:r>
            <a:r>
              <a:rPr lang="zh-CN" altLang="en-US" sz="2000" b="1" dirty="0">
                <a:solidFill>
                  <a:srgbClr val="E20000"/>
                </a:solidFill>
                <a:cs typeface="+mn-ea"/>
                <a:sym typeface="+mn-lt"/>
              </a:rPr>
              <a:t>简介</a:t>
            </a:r>
            <a:endParaRPr lang="zh-CN" altLang="en-US" sz="2000" b="1" dirty="0">
              <a:solidFill>
                <a:srgbClr val="E20000"/>
              </a:solidFill>
              <a:cs typeface="+mn-ea"/>
              <a:sym typeface="+mn-lt"/>
            </a:endParaRPr>
          </a:p>
        </p:txBody>
      </p:sp>
      <p:grpSp>
        <p:nvGrpSpPr>
          <p:cNvPr id="5" name="组合 4"/>
          <p:cNvGrpSpPr/>
          <p:nvPr/>
        </p:nvGrpSpPr>
        <p:grpSpPr>
          <a:xfrm>
            <a:off x="1157496" y="848509"/>
            <a:ext cx="2664296" cy="421138"/>
            <a:chOff x="4012647" y="1224685"/>
            <a:chExt cx="2163743" cy="421138"/>
          </a:xfrm>
        </p:grpSpPr>
        <p:sp>
          <p:nvSpPr>
            <p:cNvPr id="6" name="圆角矩形 5"/>
            <p:cNvSpPr/>
            <p:nvPr/>
          </p:nvSpPr>
          <p:spPr>
            <a:xfrm>
              <a:off x="4079087" y="1224685"/>
              <a:ext cx="2097303" cy="42113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4012647" y="1255946"/>
              <a:ext cx="2163743" cy="346249"/>
            </a:xfrm>
            <a:prstGeom prst="rect">
              <a:avLst/>
            </a:prstGeom>
            <a:noFill/>
          </p:spPr>
          <p:txBody>
            <a:bodyPr wrap="square" lIns="68580" tIns="34290" rIns="68580" bIns="34290" rtlCol="0">
              <a:spAutoFit/>
            </a:bodyPr>
            <a:lstStyle>
              <a:defPPr>
                <a:defRPr lang="zh-CN"/>
              </a:defPPr>
              <a:lvl1pPr>
                <a:defRPr sz="2000" b="1">
                  <a:solidFill>
                    <a:srgbClr val="CC0000"/>
                  </a:solidFill>
                </a:defRPr>
              </a:lvl1pPr>
            </a:lstStyle>
            <a:p>
              <a:pPr algn="ctr"/>
              <a:r>
                <a:rPr lang="en-US" altLang="zh-CN" sz="1800" dirty="0">
                  <a:solidFill>
                    <a:schemeClr val="bg1"/>
                  </a:solidFill>
                  <a:cs typeface="+mn-ea"/>
                  <a:sym typeface="+mn-lt"/>
                </a:rPr>
                <a:t>《</a:t>
              </a:r>
              <a:r>
                <a:rPr lang="zh-CN" altLang="en-US" sz="1800" dirty="0">
                  <a:solidFill>
                    <a:schemeClr val="bg1"/>
                  </a:solidFill>
                  <a:cs typeface="+mn-ea"/>
                  <a:sym typeface="+mn-lt"/>
                </a:rPr>
                <a:t>条例</a:t>
              </a:r>
              <a:r>
                <a:rPr lang="en-US" altLang="zh-CN" sz="1800" dirty="0">
                  <a:solidFill>
                    <a:schemeClr val="bg1"/>
                  </a:solidFill>
                  <a:cs typeface="+mn-ea"/>
                  <a:sym typeface="+mn-lt"/>
                </a:rPr>
                <a:t>》</a:t>
              </a:r>
              <a:r>
                <a:rPr lang="zh-CN" altLang="en-US" sz="1800" dirty="0">
                  <a:solidFill>
                    <a:schemeClr val="bg1"/>
                  </a:solidFill>
                  <a:cs typeface="+mn-ea"/>
                  <a:sym typeface="+mn-lt"/>
                </a:rPr>
                <a:t>遵循的原则</a:t>
              </a:r>
              <a:endParaRPr lang="zh-CN" altLang="en-US" sz="1800" dirty="0">
                <a:solidFill>
                  <a:schemeClr val="bg1"/>
                </a:solidFill>
                <a:cs typeface="+mn-ea"/>
                <a:sym typeface="+mn-lt"/>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7107" y="848509"/>
            <a:ext cx="453998" cy="408772"/>
          </a:xfrm>
          <a:prstGeom prst="rect">
            <a:avLst/>
          </a:prstGeom>
        </p:spPr>
      </p:pic>
      <p:sp>
        <p:nvSpPr>
          <p:cNvPr id="30" name="矩形 29"/>
          <p:cNvSpPr/>
          <p:nvPr/>
        </p:nvSpPr>
        <p:spPr>
          <a:xfrm>
            <a:off x="1049469" y="1531600"/>
            <a:ext cx="7198879" cy="619978"/>
          </a:xfrm>
          <a:prstGeom prst="rect">
            <a:avLst/>
          </a:prstGeom>
        </p:spPr>
        <p:txBody>
          <a:bodyPr wrap="square" lIns="68580" tIns="34290" rIns="68580" bIns="34290">
            <a:spAutoFit/>
          </a:bodyPr>
          <a:lstStyle/>
          <a:p>
            <a:pPr>
              <a:lnSpc>
                <a:spcPct val="125000"/>
              </a:lnSpc>
              <a:buClr>
                <a:srgbClr val="E20000"/>
              </a:buClr>
            </a:pPr>
            <a:r>
              <a:rPr lang="en-US" altLang="zh-CN" sz="1500" b="1" dirty="0">
                <a:cs typeface="+mn-ea"/>
                <a:sym typeface="+mn-lt"/>
              </a:rPr>
              <a:t>         《</a:t>
            </a:r>
            <a:r>
              <a:rPr lang="zh-CN" altLang="en-US" sz="1500" b="1" dirty="0">
                <a:cs typeface="+mn-ea"/>
                <a:sym typeface="+mn-lt"/>
              </a:rPr>
              <a:t>条例</a:t>
            </a:r>
            <a:r>
              <a:rPr lang="en-US" altLang="zh-CN" sz="1500" b="1" dirty="0">
                <a:cs typeface="+mn-ea"/>
                <a:sym typeface="+mn-lt"/>
              </a:rPr>
              <a:t>》</a:t>
            </a:r>
            <a:r>
              <a:rPr lang="zh-CN" altLang="en-US" sz="1500" b="1" dirty="0">
                <a:cs typeface="+mn-ea"/>
                <a:sym typeface="+mn-lt"/>
              </a:rPr>
              <a:t>共</a:t>
            </a:r>
            <a:r>
              <a:rPr lang="en-US" altLang="zh-CN" sz="1500" b="1" dirty="0">
                <a:cs typeface="+mn-ea"/>
                <a:sym typeface="+mn-lt"/>
              </a:rPr>
              <a:t>10</a:t>
            </a:r>
            <a:r>
              <a:rPr lang="zh-CN" altLang="en-US" sz="1500" b="1" dirty="0">
                <a:cs typeface="+mn-ea"/>
                <a:sym typeface="+mn-lt"/>
              </a:rPr>
              <a:t>章</a:t>
            </a:r>
            <a:r>
              <a:rPr lang="en-US" altLang="zh-CN" sz="1500" b="1" dirty="0">
                <a:cs typeface="+mn-ea"/>
                <a:sym typeface="+mn-lt"/>
              </a:rPr>
              <a:t>46</a:t>
            </a:r>
            <a:r>
              <a:rPr lang="zh-CN" altLang="en-US" sz="1500" b="1" dirty="0">
                <a:cs typeface="+mn-ea"/>
                <a:sym typeface="+mn-lt"/>
              </a:rPr>
              <a:t>条，对党员教育管理工作作出基本规范。在制定过程中，我们着重把握</a:t>
            </a:r>
            <a:r>
              <a:rPr lang="en-US" altLang="zh-CN" sz="1500" b="1" dirty="0">
                <a:cs typeface="+mn-ea"/>
                <a:sym typeface="+mn-lt"/>
              </a:rPr>
              <a:t>4</a:t>
            </a:r>
            <a:r>
              <a:rPr lang="zh-CN" altLang="en-US" sz="1500" b="1" dirty="0">
                <a:cs typeface="+mn-ea"/>
                <a:sym typeface="+mn-lt"/>
              </a:rPr>
              <a:t>个方面：</a:t>
            </a:r>
            <a:endParaRPr lang="zh-CN" altLang="en-US" sz="1500" b="1" dirty="0">
              <a:cs typeface="+mn-ea"/>
              <a:sym typeface="+mn-lt"/>
            </a:endParaRPr>
          </a:p>
        </p:txBody>
      </p:sp>
      <p:grpSp>
        <p:nvGrpSpPr>
          <p:cNvPr id="31" name="组合 30"/>
          <p:cNvGrpSpPr/>
          <p:nvPr/>
        </p:nvGrpSpPr>
        <p:grpSpPr>
          <a:xfrm>
            <a:off x="973122" y="2223547"/>
            <a:ext cx="2178000" cy="2292422"/>
            <a:chOff x="794012" y="2543663"/>
            <a:chExt cx="892971" cy="1880488"/>
          </a:xfrm>
        </p:grpSpPr>
        <p:sp>
          <p:nvSpPr>
            <p:cNvPr id="32" name="矩形 31"/>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一</a:t>
              </a:r>
              <a:endParaRPr lang="zh-CN" altLang="en-US" sz="1500" b="1" dirty="0">
                <a:solidFill>
                  <a:schemeClr val="bg1"/>
                </a:solidFill>
                <a:cs typeface="+mn-ea"/>
                <a:sym typeface="+mn-lt"/>
              </a:endParaRPr>
            </a:p>
          </p:txBody>
        </p:sp>
        <p:sp>
          <p:nvSpPr>
            <p:cNvPr id="33" name="矩形 32"/>
            <p:cNvSpPr/>
            <p:nvPr/>
          </p:nvSpPr>
          <p:spPr>
            <a:xfrm>
              <a:off x="794012" y="2866864"/>
              <a:ext cx="892971" cy="1557287"/>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贯彻落实习近平新时代中国特色社会主义思想，特别是习近平总书记关于党员教育管理工作的一系列重要指示精神，着眼健全党的组织体系，提升党的组织力，推动全面从严治党要求落实到每个党员。</a:t>
              </a:r>
              <a:endParaRPr lang="zh-CN" altLang="en-US" sz="1300" dirty="0">
                <a:solidFill>
                  <a:schemeClr val="tx1"/>
                </a:solidFill>
                <a:cs typeface="+mn-ea"/>
                <a:sym typeface="+mn-lt"/>
              </a:endParaRPr>
            </a:p>
          </p:txBody>
        </p:sp>
      </p:grpSp>
      <p:grpSp>
        <p:nvGrpSpPr>
          <p:cNvPr id="34" name="组合 33"/>
          <p:cNvGrpSpPr/>
          <p:nvPr/>
        </p:nvGrpSpPr>
        <p:grpSpPr>
          <a:xfrm>
            <a:off x="3312318" y="2223547"/>
            <a:ext cx="1674000" cy="2292422"/>
            <a:chOff x="794012" y="2543663"/>
            <a:chExt cx="892971" cy="1880488"/>
          </a:xfrm>
        </p:grpSpPr>
        <p:sp>
          <p:nvSpPr>
            <p:cNvPr id="35" name="矩形 34"/>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二</a:t>
              </a:r>
              <a:endParaRPr lang="zh-CN" altLang="en-US" sz="1500" b="1" dirty="0">
                <a:solidFill>
                  <a:schemeClr val="bg1"/>
                </a:solidFill>
                <a:cs typeface="+mn-ea"/>
                <a:sym typeface="+mn-lt"/>
              </a:endParaRPr>
            </a:p>
          </p:txBody>
        </p:sp>
        <p:sp>
          <p:nvSpPr>
            <p:cNvPr id="36" name="矩形 35"/>
            <p:cNvSpPr/>
            <p:nvPr/>
          </p:nvSpPr>
          <p:spPr>
            <a:xfrm>
              <a:off x="794012" y="2866864"/>
              <a:ext cx="892971" cy="1557287"/>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以党章为根本遵循，以党的政治建设为统领，贯彻落实新时代党的组织路线，坚持教育、管理、监督、服务相结合，不断增强党员教育管理针对性和有效性。</a:t>
              </a:r>
              <a:endParaRPr lang="zh-CN" altLang="en-US" sz="1300" dirty="0">
                <a:solidFill>
                  <a:schemeClr val="tx1"/>
                </a:solidFill>
                <a:cs typeface="+mn-ea"/>
                <a:sym typeface="+mn-lt"/>
              </a:endParaRPr>
            </a:p>
          </p:txBody>
        </p:sp>
      </p:grpSp>
      <p:grpSp>
        <p:nvGrpSpPr>
          <p:cNvPr id="37" name="组合 36"/>
          <p:cNvGrpSpPr/>
          <p:nvPr/>
        </p:nvGrpSpPr>
        <p:grpSpPr>
          <a:xfrm>
            <a:off x="5147514" y="2223547"/>
            <a:ext cx="1350000" cy="2292422"/>
            <a:chOff x="794012" y="2543663"/>
            <a:chExt cx="892971" cy="1880488"/>
          </a:xfrm>
        </p:grpSpPr>
        <p:sp>
          <p:nvSpPr>
            <p:cNvPr id="50" name="矩形 49"/>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三</a:t>
              </a:r>
              <a:endParaRPr lang="zh-CN" altLang="en-US" sz="1500" b="1" dirty="0">
                <a:solidFill>
                  <a:schemeClr val="bg1"/>
                </a:solidFill>
                <a:cs typeface="+mn-ea"/>
                <a:sym typeface="+mn-lt"/>
              </a:endParaRPr>
            </a:p>
          </p:txBody>
        </p:sp>
        <p:sp>
          <p:nvSpPr>
            <p:cNvPr id="51" name="矩形 50"/>
            <p:cNvSpPr/>
            <p:nvPr/>
          </p:nvSpPr>
          <p:spPr>
            <a:xfrm>
              <a:off x="794012" y="2866864"/>
              <a:ext cx="892971" cy="1557287"/>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强化问题导向，既明确党员教育管理工作基本要求，又针对突出问题和薄弱环节作出制度性规定。</a:t>
              </a:r>
              <a:endParaRPr lang="zh-CN" altLang="en-US" sz="1300" dirty="0">
                <a:solidFill>
                  <a:schemeClr val="tx1"/>
                </a:solidFill>
                <a:cs typeface="+mn-ea"/>
                <a:sym typeface="+mn-lt"/>
              </a:endParaRPr>
            </a:p>
          </p:txBody>
        </p:sp>
      </p:grpSp>
      <p:grpSp>
        <p:nvGrpSpPr>
          <p:cNvPr id="52" name="组合 51"/>
          <p:cNvGrpSpPr/>
          <p:nvPr/>
        </p:nvGrpSpPr>
        <p:grpSpPr>
          <a:xfrm>
            <a:off x="6658711" y="2223548"/>
            <a:ext cx="1512168" cy="2292420"/>
            <a:chOff x="794012" y="2543663"/>
            <a:chExt cx="892971" cy="1880486"/>
          </a:xfrm>
        </p:grpSpPr>
        <p:sp>
          <p:nvSpPr>
            <p:cNvPr id="53" name="矩形 52"/>
            <p:cNvSpPr/>
            <p:nvPr/>
          </p:nvSpPr>
          <p:spPr>
            <a:xfrm>
              <a:off x="794012" y="2543663"/>
              <a:ext cx="892971" cy="295310"/>
            </a:xfrm>
            <a:prstGeom prst="rect">
              <a:avLst/>
            </a:prstGeom>
            <a:solidFill>
              <a:srgbClr val="C7000B"/>
            </a:solid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dirty="0">
                  <a:solidFill>
                    <a:schemeClr val="bg1"/>
                  </a:solidFill>
                  <a:cs typeface="+mn-ea"/>
                  <a:sym typeface="+mn-lt"/>
                </a:rPr>
                <a:t>四</a:t>
              </a:r>
              <a:endParaRPr lang="zh-CN" altLang="en-US" sz="1500" b="1" dirty="0">
                <a:solidFill>
                  <a:schemeClr val="bg1"/>
                </a:solidFill>
                <a:cs typeface="+mn-ea"/>
                <a:sym typeface="+mn-lt"/>
              </a:endParaRPr>
            </a:p>
          </p:txBody>
        </p:sp>
        <p:sp>
          <p:nvSpPr>
            <p:cNvPr id="54" name="矩形 53"/>
            <p:cNvSpPr/>
            <p:nvPr/>
          </p:nvSpPr>
          <p:spPr>
            <a:xfrm>
              <a:off x="794012" y="2866864"/>
              <a:ext cx="892971" cy="1557285"/>
            </a:xfrm>
            <a:prstGeom prst="rect">
              <a:avLst/>
            </a:prstGeom>
            <a:noFill/>
            <a:ln w="9525">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00" dirty="0">
                  <a:solidFill>
                    <a:schemeClr val="tx1"/>
                  </a:solidFill>
                  <a:cs typeface="+mn-ea"/>
                  <a:sym typeface="+mn-lt"/>
                </a:rPr>
                <a:t>继承传统和改革创新相结合，把实践证明行之有效的做法和成功经验固化为法规制度，并注意与其他法规相衔接，贴近基层实际、体现时代特点。</a:t>
              </a:r>
              <a:endParaRPr lang="zh-CN" altLang="en-US" sz="1300" dirty="0">
                <a:solidFill>
                  <a:schemeClr val="tx1"/>
                </a:solidFill>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childTnLst>
                          </p:cTn>
                        </p:par>
                        <p:par>
                          <p:cTn id="19" fill="hold">
                            <p:stCondLst>
                              <p:cond delay="500"/>
                            </p:stCondLst>
                            <p:childTnLst>
                              <p:par>
                                <p:cTn id="20" presetID="12" presetClass="entr" presetSubtype="1"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p:tgtEl>
                                          <p:spTgt spid="31"/>
                                        </p:tgtEl>
                                        <p:attrNameLst>
                                          <p:attrName>ppt_y</p:attrName>
                                        </p:attrNameLst>
                                      </p:cBhvr>
                                      <p:tavLst>
                                        <p:tav tm="0">
                                          <p:val>
                                            <p:strVal val="#ppt_y-#ppt_h*1.125000"/>
                                          </p:val>
                                        </p:tav>
                                        <p:tav tm="100000">
                                          <p:val>
                                            <p:strVal val="#ppt_y"/>
                                          </p:val>
                                        </p:tav>
                                      </p:tavLst>
                                    </p:anim>
                                    <p:animEffect transition="in" filter="wipe(down)">
                                      <p:cBhvr>
                                        <p:cTn id="23" dur="500"/>
                                        <p:tgtEl>
                                          <p:spTgt spid="31"/>
                                        </p:tgtEl>
                                      </p:cBhvr>
                                    </p:animEffect>
                                  </p:childTnLst>
                                </p:cTn>
                              </p:par>
                            </p:childTnLst>
                          </p:cTn>
                        </p:par>
                        <p:par>
                          <p:cTn id="24" fill="hold">
                            <p:stCondLst>
                              <p:cond delay="1000"/>
                            </p:stCondLst>
                            <p:childTnLst>
                              <p:par>
                                <p:cTn id="25" presetID="12" presetClass="entr" presetSubtype="1"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p:tgtEl>
                                          <p:spTgt spid="34"/>
                                        </p:tgtEl>
                                        <p:attrNameLst>
                                          <p:attrName>ppt_y</p:attrName>
                                        </p:attrNameLst>
                                      </p:cBhvr>
                                      <p:tavLst>
                                        <p:tav tm="0">
                                          <p:val>
                                            <p:strVal val="#ppt_y-#ppt_h*1.125000"/>
                                          </p:val>
                                        </p:tav>
                                        <p:tav tm="100000">
                                          <p:val>
                                            <p:strVal val="#ppt_y"/>
                                          </p:val>
                                        </p:tav>
                                      </p:tavLst>
                                    </p:anim>
                                    <p:animEffect transition="in" filter="wipe(down)">
                                      <p:cBhvr>
                                        <p:cTn id="28" dur="500"/>
                                        <p:tgtEl>
                                          <p:spTgt spid="34"/>
                                        </p:tgtEl>
                                      </p:cBhvr>
                                    </p:animEffect>
                                  </p:childTnLst>
                                </p:cTn>
                              </p:par>
                            </p:childTnLst>
                          </p:cTn>
                        </p:par>
                        <p:par>
                          <p:cTn id="29" fill="hold">
                            <p:stCondLst>
                              <p:cond delay="1500"/>
                            </p:stCondLst>
                            <p:childTnLst>
                              <p:par>
                                <p:cTn id="30" presetID="1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p:tgtEl>
                                          <p:spTgt spid="37"/>
                                        </p:tgtEl>
                                        <p:attrNameLst>
                                          <p:attrName>ppt_y</p:attrName>
                                        </p:attrNameLst>
                                      </p:cBhvr>
                                      <p:tavLst>
                                        <p:tav tm="0">
                                          <p:val>
                                            <p:strVal val="#ppt_y-#ppt_h*1.125000"/>
                                          </p:val>
                                        </p:tav>
                                        <p:tav tm="100000">
                                          <p:val>
                                            <p:strVal val="#ppt_y"/>
                                          </p:val>
                                        </p:tav>
                                      </p:tavLst>
                                    </p:anim>
                                    <p:animEffect transition="in" filter="wipe(down)">
                                      <p:cBhvr>
                                        <p:cTn id="33" dur="500"/>
                                        <p:tgtEl>
                                          <p:spTgt spid="37"/>
                                        </p:tgtEl>
                                      </p:cBhvr>
                                    </p:animEffect>
                                  </p:childTnLst>
                                </p:cTn>
                              </p:par>
                            </p:childTnLst>
                          </p:cTn>
                        </p:par>
                        <p:par>
                          <p:cTn id="34" fill="hold">
                            <p:stCondLst>
                              <p:cond delay="2000"/>
                            </p:stCondLst>
                            <p:childTnLst>
                              <p:par>
                                <p:cTn id="35" presetID="12" presetClass="entr" presetSubtype="1"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additive="base">
                                        <p:cTn id="37" dur="500"/>
                                        <p:tgtEl>
                                          <p:spTgt spid="52"/>
                                        </p:tgtEl>
                                        <p:attrNameLst>
                                          <p:attrName>ppt_y</p:attrName>
                                        </p:attrNameLst>
                                      </p:cBhvr>
                                      <p:tavLst>
                                        <p:tav tm="0">
                                          <p:val>
                                            <p:strVal val="#ppt_y-#ppt_h*1.125000"/>
                                          </p:val>
                                        </p:tav>
                                        <p:tav tm="100000">
                                          <p:val>
                                            <p:strVal val="#ppt_y"/>
                                          </p:val>
                                        </p:tav>
                                      </p:tavLst>
                                    </p:anim>
                                    <p:animEffect transition="in" filter="wipe(down)">
                                      <p:cBhvr>
                                        <p:cTn id="3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p="http://schemas.openxmlformats.org/presentationml/2006/main">
  <p:tag name="ISPRING_ULTRA_SCORM_COURSE_ID" val="B101B19D-B94E-4B25-88ED-3BDF8C92553F"/>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Po11rPoi0258"/>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167">
      <a:dk1>
        <a:srgbClr val="000000"/>
      </a:dk1>
      <a:lt1>
        <a:srgbClr val="FFFFFF"/>
      </a:lt1>
      <a:dk2>
        <a:srgbClr val="67B0E3"/>
      </a:dk2>
      <a:lt2>
        <a:srgbClr val="A0A0A0"/>
      </a:lt2>
      <a:accent1>
        <a:srgbClr val="B5B5B5"/>
      </a:accent1>
      <a:accent2>
        <a:srgbClr val="B5B5B5"/>
      </a:accent2>
      <a:accent3>
        <a:srgbClr val="B5B5B5"/>
      </a:accent3>
      <a:accent4>
        <a:srgbClr val="B5B5B5"/>
      </a:accent4>
      <a:accent5>
        <a:srgbClr val="B5B5B5"/>
      </a:accent5>
      <a:accent6>
        <a:srgbClr val="B5B5B5"/>
      </a:accent6>
      <a:hlink>
        <a:srgbClr val="0000FF"/>
      </a:hlink>
      <a:folHlink>
        <a:srgbClr val="800080"/>
      </a:folHlink>
    </a:clrScheme>
    <a:fontScheme name="4keluol2">
      <a:majorFont>
        <a:latin typeface="Constantia"/>
        <a:ea typeface="SimSun"/>
        <a:cs typeface=""/>
      </a:majorFont>
      <a:minorFont>
        <a:latin typeface="Constanti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15927</Words>
  <Application>WPS 演示</Application>
  <PresentationFormat>全屏显示(16:9)</PresentationFormat>
  <Paragraphs>780</Paragraphs>
  <Slides>70</Slides>
  <Notes>70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70</vt:i4>
      </vt:variant>
    </vt:vector>
  </HeadingPairs>
  <TitlesOfParts>
    <vt:vector size="78" baseType="lpstr">
      <vt:lpstr>Arial</vt:lpstr>
      <vt:lpstr>宋体</vt:lpstr>
      <vt:lpstr>Wingdings</vt:lpstr>
      <vt:lpstr>微软雅黑</vt:lpstr>
      <vt:lpstr>Constantia</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Po11rPoi0258</dc:title>
  <dc:creator>Windows 用户</dc:creator>
  <cp:lastModifiedBy>玉！</cp:lastModifiedBy>
  <cp:revision>4919</cp:revision>
  <dcterms:created xsi:type="dcterms:W3CDTF">2014-12-16T06:14:00Z</dcterms:created>
  <dcterms:modified xsi:type="dcterms:W3CDTF">2019-11-10T02:53:23Z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